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688_EF30B9F.xml" ContentType="application/vnd.ms-powerpoint.comments+xml"/>
  <Override PartName="/ppt/comments/modernComment_689_7C51E68C.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55D_83269F20.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 id="2147483648" r:id="rId5"/>
  </p:sldMasterIdLst>
  <p:notesMasterIdLst>
    <p:notesMasterId r:id="rId41"/>
  </p:notesMasterIdLst>
  <p:handoutMasterIdLst>
    <p:handoutMasterId r:id="rId42"/>
  </p:handoutMasterIdLst>
  <p:sldIdLst>
    <p:sldId id="261" r:id="rId6"/>
    <p:sldId id="4534" r:id="rId7"/>
    <p:sldId id="1324" r:id="rId8"/>
    <p:sldId id="1322" r:id="rId9"/>
    <p:sldId id="1349" r:id="rId10"/>
    <p:sldId id="1338" r:id="rId11"/>
    <p:sldId id="1672" r:id="rId12"/>
    <p:sldId id="1673" r:id="rId13"/>
    <p:sldId id="1674" r:id="rId14"/>
    <p:sldId id="4528" r:id="rId15"/>
    <p:sldId id="4547" r:id="rId16"/>
    <p:sldId id="1675" r:id="rId17"/>
    <p:sldId id="1676" r:id="rId18"/>
    <p:sldId id="4589" r:id="rId19"/>
    <p:sldId id="1373" r:id="rId20"/>
    <p:sldId id="4536" r:id="rId21"/>
    <p:sldId id="4549" r:id="rId22"/>
    <p:sldId id="4518" r:id="rId23"/>
    <p:sldId id="4519" r:id="rId24"/>
    <p:sldId id="4551" r:id="rId25"/>
    <p:sldId id="4503" r:id="rId26"/>
    <p:sldId id="4553" r:id="rId27"/>
    <p:sldId id="4554" r:id="rId28"/>
    <p:sldId id="4548" r:id="rId29"/>
    <p:sldId id="4555" r:id="rId30"/>
    <p:sldId id="1680" r:id="rId31"/>
    <p:sldId id="4521" r:id="rId32"/>
    <p:sldId id="1681" r:id="rId33"/>
    <p:sldId id="4550" r:id="rId34"/>
    <p:sldId id="4531" r:id="rId35"/>
    <p:sldId id="4520" r:id="rId36"/>
    <p:sldId id="283" r:id="rId37"/>
    <p:sldId id="1334" r:id="rId38"/>
    <p:sldId id="4588" r:id="rId39"/>
    <p:sldId id="271" r:id="rId4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9DC606-7489-472F-4DE9-34E452169DBE}" name="Alicia Stromberg" initials="AS" userId="S::astromberg@results.org::1c01489c-44f1-42fe-bb20-c08d6f67936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sa Marchal" initials="LM" lastIdx="1" clrIdx="0">
    <p:extLst>
      <p:ext uri="{19B8F6BF-5375-455C-9EA6-DF929625EA0E}">
        <p15:presenceInfo xmlns:p15="http://schemas.microsoft.com/office/powerpoint/2012/main" userId="Lisa Marcha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D052"/>
    <a:srgbClr val="E41034"/>
    <a:srgbClr val="FFB81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02BE8C-960D-59A6-D160-EFE7A932E57C}" v="133" dt="2025-02-18T16:39:29.2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41" autoAdjust="0"/>
    <p:restoredTop sz="94660"/>
  </p:normalViewPr>
  <p:slideViewPr>
    <p:cSldViewPr snapToGrid="0">
      <p:cViewPr varScale="1">
        <p:scale>
          <a:sx n="119" d="100"/>
          <a:sy n="119" d="100"/>
        </p:scale>
        <p:origin x="173" y="96"/>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s>
</file>

<file path=ppt/comments/modernComment_55D_83269F20.xml><?xml version="1.0" encoding="utf-8"?>
<p188:cmLst xmlns:a="http://schemas.openxmlformats.org/drawingml/2006/main" xmlns:r="http://schemas.openxmlformats.org/officeDocument/2006/relationships" xmlns:p188="http://schemas.microsoft.com/office/powerpoint/2018/8/main">
  <p188:cm id="{FDB89502-FC23-436A-A628-3A6EBF9186C6}" authorId="{C49DC606-7489-472F-4DE9-34E452169DBE}" status="resolved" created="2024-08-21T22:32:37.030" complete="100000">
    <pc:sldMkLst xmlns:pc="http://schemas.microsoft.com/office/powerpoint/2013/main/command">
      <pc:docMk/>
      <pc:sldMk cId="2200346400" sldId="1373"/>
    </pc:sldMkLst>
    <p188:replyLst>
      <p188:reply id="{31BE9734-C6D0-429D-B1D4-742AB5B95B5F}" authorId="{C49DC606-7489-472F-4DE9-34E452169DBE}" created="2024-09-19T18:38:55.521">
        <p188:txBody>
          <a:bodyPr/>
          <a:lstStyle/>
          <a:p>
            <a:r>
              <a:rPr lang="en-US"/>
              <a:t>Update photos</a:t>
            </a:r>
          </a:p>
        </p188:txBody>
      </p188:reply>
    </p188:replyLst>
    <p188:txBody>
      <a:bodyPr/>
      <a:lstStyle/>
      <a:p>
        <a:r>
          <a:rPr lang="en-US"/>
          <a:t>Relational organizing</a:t>
        </a:r>
      </a:p>
    </p188:txBody>
  </p188:cm>
</p188:cmLst>
</file>

<file path=ppt/comments/modernComment_688_EF30B9F.xml><?xml version="1.0" encoding="utf-8"?>
<p188:cmLst xmlns:a="http://schemas.openxmlformats.org/drawingml/2006/main" xmlns:r="http://schemas.openxmlformats.org/officeDocument/2006/relationships" xmlns:p188="http://schemas.microsoft.com/office/powerpoint/2018/8/main">
  <p188:cm id="{17C7DABE-4004-4942-B37F-166C63709C04}" authorId="{C49DC606-7489-472F-4DE9-34E452169DBE}" status="resolved" created="2024-08-15T01:54:55.793" complete="100000">
    <pc:sldMkLst xmlns:pc="http://schemas.microsoft.com/office/powerpoint/2013/main/command">
      <pc:docMk/>
      <pc:sldMk cId="250809247" sldId="1672"/>
    </pc:sldMkLst>
    <p188:txBody>
      <a:bodyPr/>
      <a:lstStyle/>
      <a:p>
        <a:r>
          <a:rPr lang="en-US"/>
          <a:t>make more visual</a:t>
        </a:r>
      </a:p>
    </p188:txBody>
  </p188:cm>
</p188:cmLst>
</file>

<file path=ppt/comments/modernComment_689_7C51E68C.xml><?xml version="1.0" encoding="utf-8"?>
<p188:cmLst xmlns:a="http://schemas.openxmlformats.org/drawingml/2006/main" xmlns:r="http://schemas.openxmlformats.org/officeDocument/2006/relationships" xmlns:p188="http://schemas.microsoft.com/office/powerpoint/2018/8/main">
  <p188:cm id="{8613F39B-2860-477F-B347-CB44040169CC}" authorId="{C49DC606-7489-472F-4DE9-34E452169DBE}" status="resolved" created="2024-08-15T02:01:56.765" complete="100000">
    <ac:deMkLst xmlns:ac="http://schemas.microsoft.com/office/drawing/2013/main/command">
      <pc:docMk xmlns:pc="http://schemas.microsoft.com/office/powerpoint/2013/main/command"/>
      <pc:sldMk xmlns:pc="http://schemas.microsoft.com/office/powerpoint/2013/main/command" cId="2085742220" sldId="1673"/>
      <ac:picMk id="6" creationId="{335182BB-6FED-AB08-25ED-D2E7CA5D1D9A}"/>
    </ac:deMkLst>
    <p188:txBody>
      <a:bodyPr/>
      <a:lstStyle/>
      <a:p>
        <a:r>
          <a:rPr lang="en-US"/>
          <a:t>update graphic? </a:t>
        </a:r>
      </a:p>
    </p188:txBody>
  </p188:cm>
</p188:cmLst>
</file>

<file path=ppt/diagrams/_rels/data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s://results.org/new-volunteers/orientation-training" TargetMode="External"/><Relationship Id="rId7" Type="http://schemas.openxmlformats.org/officeDocument/2006/relationships/image" Target="../media/image44.svg"/><Relationship Id="rId2" Type="http://schemas.openxmlformats.org/officeDocument/2006/relationships/hyperlink" Target="https://results.org/volunteers" TargetMode="External"/><Relationship Id="rId1" Type="http://schemas.openxmlformats.org/officeDocument/2006/relationships/hyperlink" Target="https://results.org/events" TargetMode="Externa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4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hyperlink" Target="https://results.org/events" TargetMode="External"/><Relationship Id="rId7" Type="http://schemas.openxmlformats.org/officeDocument/2006/relationships/image" Target="../media/image45.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hyperlink" Target="https://results.org/volunteers" TargetMode="External"/><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hyperlink" Target="https://results.org/new-volunteers/orientation-training"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A3157D-E04E-46D4-90DC-2E760D7E75CB}" type="doc">
      <dgm:prSet loTypeId="urn:microsoft.com/office/officeart/2005/8/layout/arrow2" loCatId="process" qsTypeId="urn:microsoft.com/office/officeart/2005/8/quickstyle/simple1" qsCatId="simple" csTypeId="urn:microsoft.com/office/officeart/2005/8/colors/accent1_2" csCatId="accent1" phldr="1"/>
      <dgm:spPr/>
    </dgm:pt>
    <dgm:pt modelId="{0DCD5902-5F3B-46C0-A1A7-350F6BFD184F}">
      <dgm:prSet phldrT="[Text]" custT="1"/>
      <dgm:spPr/>
      <dgm:t>
        <a:bodyPr/>
        <a:lstStyle/>
        <a:p>
          <a:endParaRPr lang="en-US" sz="3200" b="1"/>
        </a:p>
      </dgm:t>
    </dgm:pt>
    <dgm:pt modelId="{AC3DD40C-EFC7-45ED-B2CB-42B7218F85D9}" type="parTrans" cxnId="{5FF151F5-4F9C-4FA0-930C-B35F82344EBE}">
      <dgm:prSet/>
      <dgm:spPr/>
      <dgm:t>
        <a:bodyPr/>
        <a:lstStyle/>
        <a:p>
          <a:endParaRPr lang="en-US"/>
        </a:p>
      </dgm:t>
    </dgm:pt>
    <dgm:pt modelId="{31F91E50-73EE-43BA-9451-227802BF6917}" type="sibTrans" cxnId="{5FF151F5-4F9C-4FA0-930C-B35F82344EBE}">
      <dgm:prSet/>
      <dgm:spPr/>
      <dgm:t>
        <a:bodyPr/>
        <a:lstStyle/>
        <a:p>
          <a:endParaRPr lang="en-US"/>
        </a:p>
      </dgm:t>
    </dgm:pt>
    <dgm:pt modelId="{022A98A4-B7E1-4D88-9429-F08B5AB9F2ED}">
      <dgm:prSet phldrT="[Text]" custT="1"/>
      <dgm:spPr/>
      <dgm:t>
        <a:bodyPr/>
        <a:lstStyle/>
        <a:p>
          <a:endParaRPr lang="en-US" sz="2400" b="1"/>
        </a:p>
      </dgm:t>
    </dgm:pt>
    <dgm:pt modelId="{4DA9FF4C-F7D4-4DD9-97AA-BC5F08F54B9C}" type="parTrans" cxnId="{4B059E5D-7834-4CBC-8D7B-826B51365D3C}">
      <dgm:prSet/>
      <dgm:spPr/>
      <dgm:t>
        <a:bodyPr/>
        <a:lstStyle/>
        <a:p>
          <a:endParaRPr lang="en-US"/>
        </a:p>
      </dgm:t>
    </dgm:pt>
    <dgm:pt modelId="{21F5755F-CB4C-4704-B85A-70E3EF3CBFC4}" type="sibTrans" cxnId="{4B059E5D-7834-4CBC-8D7B-826B51365D3C}">
      <dgm:prSet/>
      <dgm:spPr/>
      <dgm:t>
        <a:bodyPr/>
        <a:lstStyle/>
        <a:p>
          <a:endParaRPr lang="en-US"/>
        </a:p>
      </dgm:t>
    </dgm:pt>
    <dgm:pt modelId="{E6AF2B4C-60E1-429B-8DE2-07D29C6C9176}">
      <dgm:prSet phldrT="[Text]" custT="1"/>
      <dgm:spPr/>
      <dgm:t>
        <a:bodyPr/>
        <a:lstStyle/>
        <a:p>
          <a:endParaRPr lang="en-US" sz="4400" b="1" i="1"/>
        </a:p>
      </dgm:t>
    </dgm:pt>
    <dgm:pt modelId="{5BD492DC-C95C-4B7D-85D5-AF97EA32ADD3}" type="parTrans" cxnId="{DBB71A2B-359E-4C72-A09A-F121C861330E}">
      <dgm:prSet/>
      <dgm:spPr/>
      <dgm:t>
        <a:bodyPr/>
        <a:lstStyle/>
        <a:p>
          <a:endParaRPr lang="en-US"/>
        </a:p>
      </dgm:t>
    </dgm:pt>
    <dgm:pt modelId="{7FA7A93D-A6B6-4053-AD82-B8C91D3B964B}" type="sibTrans" cxnId="{DBB71A2B-359E-4C72-A09A-F121C861330E}">
      <dgm:prSet/>
      <dgm:spPr/>
      <dgm:t>
        <a:bodyPr/>
        <a:lstStyle/>
        <a:p>
          <a:endParaRPr lang="en-US"/>
        </a:p>
      </dgm:t>
    </dgm:pt>
    <dgm:pt modelId="{2277E287-9BEA-4380-A9A3-BCD880B4F637}" type="pres">
      <dgm:prSet presAssocID="{48A3157D-E04E-46D4-90DC-2E760D7E75CB}" presName="arrowDiagram" presStyleCnt="0">
        <dgm:presLayoutVars>
          <dgm:chMax val="5"/>
          <dgm:dir/>
          <dgm:resizeHandles val="exact"/>
        </dgm:presLayoutVars>
      </dgm:prSet>
      <dgm:spPr/>
    </dgm:pt>
    <dgm:pt modelId="{56E873DC-9065-4857-86BF-F8ECB3991F4C}" type="pres">
      <dgm:prSet presAssocID="{48A3157D-E04E-46D4-90DC-2E760D7E75CB}" presName="arrow" presStyleLbl="bgShp" presStyleIdx="0" presStyleCnt="1" custAng="21222342" custScaleX="100533" custScaleY="54861" custLinFactNeighborX="-408" custLinFactNeighborY="9390"/>
      <dgm:spPr/>
    </dgm:pt>
    <dgm:pt modelId="{9A19792E-1219-400D-A4D4-F79015777D10}" type="pres">
      <dgm:prSet presAssocID="{48A3157D-E04E-46D4-90DC-2E760D7E75CB}" presName="arrowDiagram3" presStyleCnt="0"/>
      <dgm:spPr/>
    </dgm:pt>
    <dgm:pt modelId="{B523EF88-572D-4473-8ECC-AD2BDB275A5C}" type="pres">
      <dgm:prSet presAssocID="{0DCD5902-5F3B-46C0-A1A7-350F6BFD184F}" presName="bullet3a" presStyleLbl="node1" presStyleIdx="0" presStyleCnt="3" custScaleX="538570" custScaleY="523287" custLinFactX="1200000" custLinFactY="-400000" custLinFactNeighborX="1270220" custLinFactNeighborY="-439555"/>
      <dgm:spPr>
        <a:noFill/>
        <a:ln>
          <a:noFill/>
        </a:ln>
      </dgm:spPr>
    </dgm:pt>
    <dgm:pt modelId="{4C6BABEB-10D4-4E0E-B35F-3F7180A40520}" type="pres">
      <dgm:prSet presAssocID="{0DCD5902-5F3B-46C0-A1A7-350F6BFD184F}" presName="textBox3a" presStyleLbl="revTx" presStyleIdx="0" presStyleCnt="3" custScaleX="180934" custScaleY="45670" custLinFactX="58362" custLinFactNeighborX="100000" custLinFactNeighborY="6217">
        <dgm:presLayoutVars>
          <dgm:bulletEnabled val="1"/>
        </dgm:presLayoutVars>
      </dgm:prSet>
      <dgm:spPr/>
    </dgm:pt>
    <dgm:pt modelId="{06BA67CE-C74F-4C7D-896A-AC3660EB7AE6}" type="pres">
      <dgm:prSet presAssocID="{022A98A4-B7E1-4D88-9429-F08B5AB9F2ED}" presName="bullet3b" presStyleLbl="node1" presStyleIdx="1" presStyleCnt="3" custLinFactX="29672" custLinFactY="203624" custLinFactNeighborX="100000" custLinFactNeighborY="300000"/>
      <dgm:spPr>
        <a:noFill/>
        <a:ln>
          <a:noFill/>
        </a:ln>
      </dgm:spPr>
    </dgm:pt>
    <dgm:pt modelId="{AE992FD5-609C-4160-8D69-348E21791558}" type="pres">
      <dgm:prSet presAssocID="{022A98A4-B7E1-4D88-9429-F08B5AB9F2ED}" presName="textBox3b" presStyleLbl="revTx" presStyleIdx="1" presStyleCnt="3" custScaleX="119846" custScaleY="37545" custLinFactNeighborX="81742" custLinFactNeighborY="-18752">
        <dgm:presLayoutVars>
          <dgm:bulletEnabled val="1"/>
        </dgm:presLayoutVars>
      </dgm:prSet>
      <dgm:spPr/>
    </dgm:pt>
    <dgm:pt modelId="{0120C181-B622-49F4-8307-B994071F2A81}" type="pres">
      <dgm:prSet presAssocID="{E6AF2B4C-60E1-429B-8DE2-07D29C6C9176}" presName="bullet3c" presStyleLbl="node1" presStyleIdx="2" presStyleCnt="3" custScaleX="111064" custScaleY="110568" custLinFactX="-22948" custLinFactY="100000" custLinFactNeighborX="-100000" custLinFactNeighborY="143993"/>
      <dgm:spPr>
        <a:noFill/>
        <a:ln>
          <a:noFill/>
        </a:ln>
      </dgm:spPr>
    </dgm:pt>
    <dgm:pt modelId="{B8D54DF0-E0E4-47AE-B5FE-24B39556BCF6}" type="pres">
      <dgm:prSet presAssocID="{E6AF2B4C-60E1-429B-8DE2-07D29C6C9176}" presName="textBox3c" presStyleLbl="revTx" presStyleIdx="2" presStyleCnt="3" custScaleX="186198" custScaleY="42124" custLinFactNeighborX="36943" custLinFactNeighborY="-41835">
        <dgm:presLayoutVars>
          <dgm:bulletEnabled val="1"/>
        </dgm:presLayoutVars>
      </dgm:prSet>
      <dgm:spPr/>
    </dgm:pt>
  </dgm:ptLst>
  <dgm:cxnLst>
    <dgm:cxn modelId="{DBB71A2B-359E-4C72-A09A-F121C861330E}" srcId="{48A3157D-E04E-46D4-90DC-2E760D7E75CB}" destId="{E6AF2B4C-60E1-429B-8DE2-07D29C6C9176}" srcOrd="2" destOrd="0" parTransId="{5BD492DC-C95C-4B7D-85D5-AF97EA32ADD3}" sibTransId="{7FA7A93D-A6B6-4053-AD82-B8C91D3B964B}"/>
    <dgm:cxn modelId="{4B059E5D-7834-4CBC-8D7B-826B51365D3C}" srcId="{48A3157D-E04E-46D4-90DC-2E760D7E75CB}" destId="{022A98A4-B7E1-4D88-9429-F08B5AB9F2ED}" srcOrd="1" destOrd="0" parTransId="{4DA9FF4C-F7D4-4DD9-97AA-BC5F08F54B9C}" sibTransId="{21F5755F-CB4C-4704-B85A-70E3EF3CBFC4}"/>
    <dgm:cxn modelId="{47DADF5D-B64B-4D18-8D51-ABCFA8F05F0B}" type="presOf" srcId="{E6AF2B4C-60E1-429B-8DE2-07D29C6C9176}" destId="{B8D54DF0-E0E4-47AE-B5FE-24B39556BCF6}" srcOrd="0" destOrd="0" presId="urn:microsoft.com/office/officeart/2005/8/layout/arrow2"/>
    <dgm:cxn modelId="{F163E242-6937-49A7-B646-D30681871D05}" type="presOf" srcId="{0DCD5902-5F3B-46C0-A1A7-350F6BFD184F}" destId="{4C6BABEB-10D4-4E0E-B35F-3F7180A40520}" srcOrd="0" destOrd="0" presId="urn:microsoft.com/office/officeart/2005/8/layout/arrow2"/>
    <dgm:cxn modelId="{261ED5A3-3DA7-41F7-9EC8-B4FED4193369}" type="presOf" srcId="{48A3157D-E04E-46D4-90DC-2E760D7E75CB}" destId="{2277E287-9BEA-4380-A9A3-BCD880B4F637}" srcOrd="0" destOrd="0" presId="urn:microsoft.com/office/officeart/2005/8/layout/arrow2"/>
    <dgm:cxn modelId="{5FF151F5-4F9C-4FA0-930C-B35F82344EBE}" srcId="{48A3157D-E04E-46D4-90DC-2E760D7E75CB}" destId="{0DCD5902-5F3B-46C0-A1A7-350F6BFD184F}" srcOrd="0" destOrd="0" parTransId="{AC3DD40C-EFC7-45ED-B2CB-42B7218F85D9}" sibTransId="{31F91E50-73EE-43BA-9451-227802BF6917}"/>
    <dgm:cxn modelId="{162D7EF9-40A7-4178-9D22-FB650660B95D}" type="presOf" srcId="{022A98A4-B7E1-4D88-9429-F08B5AB9F2ED}" destId="{AE992FD5-609C-4160-8D69-348E21791558}" srcOrd="0" destOrd="0" presId="urn:microsoft.com/office/officeart/2005/8/layout/arrow2"/>
    <dgm:cxn modelId="{33F8900B-B60B-462E-B27E-564418F0E83A}" type="presParOf" srcId="{2277E287-9BEA-4380-A9A3-BCD880B4F637}" destId="{56E873DC-9065-4857-86BF-F8ECB3991F4C}" srcOrd="0" destOrd="0" presId="urn:microsoft.com/office/officeart/2005/8/layout/arrow2"/>
    <dgm:cxn modelId="{97D2D6DF-70D6-4E92-9637-500BC59E1409}" type="presParOf" srcId="{2277E287-9BEA-4380-A9A3-BCD880B4F637}" destId="{9A19792E-1219-400D-A4D4-F79015777D10}" srcOrd="1" destOrd="0" presId="urn:microsoft.com/office/officeart/2005/8/layout/arrow2"/>
    <dgm:cxn modelId="{21FB7214-E48B-4385-85F5-9396FBA761E3}" type="presParOf" srcId="{9A19792E-1219-400D-A4D4-F79015777D10}" destId="{B523EF88-572D-4473-8ECC-AD2BDB275A5C}" srcOrd="0" destOrd="0" presId="urn:microsoft.com/office/officeart/2005/8/layout/arrow2"/>
    <dgm:cxn modelId="{B3C4C687-966D-4E05-A745-F1D653D5719C}" type="presParOf" srcId="{9A19792E-1219-400D-A4D4-F79015777D10}" destId="{4C6BABEB-10D4-4E0E-B35F-3F7180A40520}" srcOrd="1" destOrd="0" presId="urn:microsoft.com/office/officeart/2005/8/layout/arrow2"/>
    <dgm:cxn modelId="{2336FA73-872C-410D-8B16-7D36E426E6B5}" type="presParOf" srcId="{9A19792E-1219-400D-A4D4-F79015777D10}" destId="{06BA67CE-C74F-4C7D-896A-AC3660EB7AE6}" srcOrd="2" destOrd="0" presId="urn:microsoft.com/office/officeart/2005/8/layout/arrow2"/>
    <dgm:cxn modelId="{06445751-D1A9-44D7-9053-50D4B363735F}" type="presParOf" srcId="{9A19792E-1219-400D-A4D4-F79015777D10}" destId="{AE992FD5-609C-4160-8D69-348E21791558}" srcOrd="3" destOrd="0" presId="urn:microsoft.com/office/officeart/2005/8/layout/arrow2"/>
    <dgm:cxn modelId="{70802FB0-E4C7-4BA3-AA13-D4C1B16FA957}" type="presParOf" srcId="{9A19792E-1219-400D-A4D4-F79015777D10}" destId="{0120C181-B622-49F4-8307-B994071F2A81}" srcOrd="4" destOrd="0" presId="urn:microsoft.com/office/officeart/2005/8/layout/arrow2"/>
    <dgm:cxn modelId="{D8799D91-C860-42F9-98BB-5095F52B6647}" type="presParOf" srcId="{9A19792E-1219-400D-A4D4-F79015777D10}" destId="{B8D54DF0-E0E4-47AE-B5FE-24B39556BCF6}" srcOrd="5"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E9EC0C-C513-4FE6-9056-0B8AC9F7C178}"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48C33995-2D57-441D-89AE-8F842D0B82F4}">
      <dgm:prSet/>
      <dgm:spPr/>
      <dgm:t>
        <a:bodyPr/>
        <a:lstStyle/>
        <a:p>
          <a:pPr>
            <a:lnSpc>
              <a:spcPct val="100000"/>
            </a:lnSpc>
            <a:defRPr cap="all"/>
          </a:pPr>
          <a:r>
            <a:rPr lang="en-US" b="1" dirty="0">
              <a:latin typeface="Open Sans" pitchFamily="2" charset="0"/>
              <a:ea typeface="Open Sans" pitchFamily="2" charset="0"/>
              <a:cs typeface="Open Sans" pitchFamily="2" charset="0"/>
              <a:hlinkClick xmlns:r="http://schemas.openxmlformats.org/officeDocument/2006/relationships" r:id="rId1"/>
            </a:rPr>
            <a:t>MONTHLY Webinar</a:t>
          </a:r>
          <a:endParaRPr lang="en-US" b="1" dirty="0">
            <a:latin typeface="Open Sans" pitchFamily="2" charset="0"/>
            <a:ea typeface="Open Sans" pitchFamily="2" charset="0"/>
            <a:cs typeface="Open Sans" pitchFamily="2" charset="0"/>
          </a:endParaRPr>
        </a:p>
      </dgm:t>
    </dgm:pt>
    <dgm:pt modelId="{92638BE5-DCCC-4430-B0C3-5BF15F654CE0}" type="parTrans" cxnId="{46A080A5-67A8-4CA2-9E16-00D396FA380B}">
      <dgm:prSet/>
      <dgm:spPr/>
      <dgm:t>
        <a:bodyPr/>
        <a:lstStyle/>
        <a:p>
          <a:endParaRPr lang="en-US"/>
        </a:p>
      </dgm:t>
    </dgm:pt>
    <dgm:pt modelId="{5DF170AB-C41D-4BDE-96E4-1485ECB6C43C}" type="sibTrans" cxnId="{46A080A5-67A8-4CA2-9E16-00D396FA380B}">
      <dgm:prSet/>
      <dgm:spPr/>
      <dgm:t>
        <a:bodyPr/>
        <a:lstStyle/>
        <a:p>
          <a:endParaRPr lang="en-US"/>
        </a:p>
      </dgm:t>
    </dgm:pt>
    <dgm:pt modelId="{46E3AF60-E6EB-40DF-8A72-1690D44E2695}">
      <dgm:prSet/>
      <dgm:spPr/>
      <dgm:t>
        <a:bodyPr/>
        <a:lstStyle/>
        <a:p>
          <a:pPr>
            <a:lnSpc>
              <a:spcPct val="100000"/>
            </a:lnSpc>
            <a:defRPr cap="all"/>
          </a:pPr>
          <a:r>
            <a:rPr lang="en-US" b="1" dirty="0">
              <a:latin typeface="Open Sans" pitchFamily="2" charset="0"/>
              <a:ea typeface="Open Sans" pitchFamily="2" charset="0"/>
              <a:cs typeface="Open Sans" pitchFamily="2" charset="0"/>
              <a:hlinkClick xmlns:r="http://schemas.openxmlformats.org/officeDocument/2006/relationships" r:id="rId2"/>
            </a:rPr>
            <a:t>Volunteers Hub</a:t>
          </a:r>
          <a:endParaRPr lang="en-US" b="1" dirty="0">
            <a:latin typeface="Open Sans" pitchFamily="2" charset="0"/>
            <a:ea typeface="Open Sans" pitchFamily="2" charset="0"/>
            <a:cs typeface="Open Sans" pitchFamily="2" charset="0"/>
          </a:endParaRPr>
        </a:p>
      </dgm:t>
    </dgm:pt>
    <dgm:pt modelId="{1D7E9B05-EB86-43E7-B755-3FA4CE7A0665}" type="parTrans" cxnId="{DF46B204-65E1-4EE0-B5A1-C08D30242A03}">
      <dgm:prSet/>
      <dgm:spPr/>
      <dgm:t>
        <a:bodyPr/>
        <a:lstStyle/>
        <a:p>
          <a:endParaRPr lang="en-US"/>
        </a:p>
      </dgm:t>
    </dgm:pt>
    <dgm:pt modelId="{A0ACD384-6907-407F-8FB2-AE868CBD03E6}" type="sibTrans" cxnId="{DF46B204-65E1-4EE0-B5A1-C08D30242A03}">
      <dgm:prSet/>
      <dgm:spPr/>
      <dgm:t>
        <a:bodyPr/>
        <a:lstStyle/>
        <a:p>
          <a:endParaRPr lang="en-US"/>
        </a:p>
      </dgm:t>
    </dgm:pt>
    <dgm:pt modelId="{B9832C0D-33D9-4035-90D1-0AFA50B6FD3A}">
      <dgm:prSet/>
      <dgm:spPr/>
      <dgm:t>
        <a:bodyPr/>
        <a:lstStyle/>
        <a:p>
          <a:pPr>
            <a:lnSpc>
              <a:spcPct val="100000"/>
            </a:lnSpc>
            <a:defRPr cap="all"/>
          </a:pPr>
          <a:r>
            <a:rPr lang="en-US" b="1" dirty="0">
              <a:latin typeface="Open Sans" pitchFamily="2" charset="0"/>
              <a:ea typeface="Open Sans" pitchFamily="2" charset="0"/>
              <a:cs typeface="Open Sans" pitchFamily="2" charset="0"/>
              <a:hlinkClick xmlns:r="http://schemas.openxmlformats.org/officeDocument/2006/relationships" r:id="rId3"/>
            </a:rPr>
            <a:t>New Advocate Starter Pack</a:t>
          </a:r>
          <a:endParaRPr lang="en-US" b="1" dirty="0">
            <a:latin typeface="Open Sans" pitchFamily="2" charset="0"/>
            <a:ea typeface="Open Sans" pitchFamily="2" charset="0"/>
            <a:cs typeface="Open Sans" pitchFamily="2" charset="0"/>
          </a:endParaRPr>
        </a:p>
      </dgm:t>
    </dgm:pt>
    <dgm:pt modelId="{921447F3-3951-4D2A-8970-76B7B50E0B22}" type="parTrans" cxnId="{B10533B0-6560-48A9-A5F1-BD9B419FA3CE}">
      <dgm:prSet/>
      <dgm:spPr/>
      <dgm:t>
        <a:bodyPr/>
        <a:lstStyle/>
        <a:p>
          <a:endParaRPr lang="en-US"/>
        </a:p>
      </dgm:t>
    </dgm:pt>
    <dgm:pt modelId="{219CA15E-7D1C-456E-B63D-BC68DC9AD1A2}" type="sibTrans" cxnId="{B10533B0-6560-48A9-A5F1-BD9B419FA3CE}">
      <dgm:prSet/>
      <dgm:spPr/>
      <dgm:t>
        <a:bodyPr/>
        <a:lstStyle/>
        <a:p>
          <a:endParaRPr lang="en-US"/>
        </a:p>
      </dgm:t>
    </dgm:pt>
    <dgm:pt modelId="{FF4FF72C-131E-42D5-9389-D970B689F662}">
      <dgm:prSet phldr="0"/>
      <dgm:spPr/>
      <dgm:t>
        <a:bodyPr/>
        <a:lstStyle/>
        <a:p>
          <a:endParaRPr lang="en-US"/>
        </a:p>
      </dgm:t>
    </dgm:pt>
    <dgm:pt modelId="{C80ADFCC-D463-4988-9BFD-D4F0765D9B39}" type="parTrans" cxnId="{B3F28922-E9BF-4A2A-9152-4CF25BB52497}">
      <dgm:prSet/>
      <dgm:spPr/>
      <dgm:t>
        <a:bodyPr/>
        <a:lstStyle/>
        <a:p>
          <a:endParaRPr lang="en-US"/>
        </a:p>
      </dgm:t>
    </dgm:pt>
    <dgm:pt modelId="{2AE28234-4462-4260-848A-F8ACC550FF4A}" type="sibTrans" cxnId="{B3F28922-E9BF-4A2A-9152-4CF25BB52497}">
      <dgm:prSet/>
      <dgm:spPr/>
      <dgm:t>
        <a:bodyPr/>
        <a:lstStyle/>
        <a:p>
          <a:endParaRPr lang="en-US"/>
        </a:p>
      </dgm:t>
    </dgm:pt>
    <dgm:pt modelId="{81EB39D5-F20E-47AB-A318-4A2EB2E437A4}" type="pres">
      <dgm:prSet presAssocID="{68E9EC0C-C513-4FE6-9056-0B8AC9F7C178}" presName="root" presStyleCnt="0">
        <dgm:presLayoutVars>
          <dgm:dir/>
          <dgm:resizeHandles val="exact"/>
        </dgm:presLayoutVars>
      </dgm:prSet>
      <dgm:spPr/>
    </dgm:pt>
    <dgm:pt modelId="{CCF78DFC-F0E4-4984-9EFB-DC6FC0019F97}" type="pres">
      <dgm:prSet presAssocID="{48C33995-2D57-441D-89AE-8F842D0B82F4}" presName="compNode" presStyleCnt="0"/>
      <dgm:spPr/>
    </dgm:pt>
    <dgm:pt modelId="{E2E276D1-E5EA-4484-9A67-8C7ADFF9B50E}" type="pres">
      <dgm:prSet presAssocID="{48C33995-2D57-441D-89AE-8F842D0B82F4}" presName="iconBgRect" presStyleLbl="bgShp" presStyleIdx="0" presStyleCnt="3"/>
      <dgm:spPr/>
    </dgm:pt>
    <dgm:pt modelId="{488BB3EA-A47A-4886-8540-4D1C1DD1B878}" type="pres">
      <dgm:prSet presAssocID="{48C33995-2D57-441D-89AE-8F842D0B82F4}" presName="iconRect" presStyleLbl="node1" presStyleIdx="0"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Monitor"/>
        </a:ext>
      </dgm:extLst>
    </dgm:pt>
    <dgm:pt modelId="{B91A2810-10CB-4691-81BD-D7C6A191E524}" type="pres">
      <dgm:prSet presAssocID="{48C33995-2D57-441D-89AE-8F842D0B82F4}" presName="spaceRect" presStyleCnt="0"/>
      <dgm:spPr/>
    </dgm:pt>
    <dgm:pt modelId="{CE9B47F0-310B-4632-AA79-369BB8DB03E7}" type="pres">
      <dgm:prSet presAssocID="{48C33995-2D57-441D-89AE-8F842D0B82F4}" presName="textRect" presStyleLbl="revTx" presStyleIdx="0" presStyleCnt="3">
        <dgm:presLayoutVars>
          <dgm:chMax val="1"/>
          <dgm:chPref val="1"/>
        </dgm:presLayoutVars>
      </dgm:prSet>
      <dgm:spPr/>
    </dgm:pt>
    <dgm:pt modelId="{9B41FA85-77C2-4897-8484-5DD5863CB6AF}" type="pres">
      <dgm:prSet presAssocID="{5DF170AB-C41D-4BDE-96E4-1485ECB6C43C}" presName="sibTrans" presStyleCnt="0"/>
      <dgm:spPr/>
    </dgm:pt>
    <dgm:pt modelId="{E0E7D006-4A4E-43CD-8CFB-CFFD21BF6007}" type="pres">
      <dgm:prSet presAssocID="{46E3AF60-E6EB-40DF-8A72-1690D44E2695}" presName="compNode" presStyleCnt="0"/>
      <dgm:spPr/>
    </dgm:pt>
    <dgm:pt modelId="{850EBD77-802F-4900-9AB2-665495C0F741}" type="pres">
      <dgm:prSet presAssocID="{46E3AF60-E6EB-40DF-8A72-1690D44E2695}" presName="iconBgRect" presStyleLbl="bgShp" presStyleIdx="1" presStyleCnt="3"/>
      <dgm:spPr/>
    </dgm:pt>
    <dgm:pt modelId="{F5388820-DF6F-41EF-87B6-EAF60B178E14}" type="pres">
      <dgm:prSet presAssocID="{46E3AF60-E6EB-40DF-8A72-1690D44E2695}" presName="iconRect" presStyleLbl="node1" presStyleIdx="1"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Group"/>
        </a:ext>
      </dgm:extLst>
    </dgm:pt>
    <dgm:pt modelId="{901ABDD6-3EDC-40BC-88B0-FFC733799BF4}" type="pres">
      <dgm:prSet presAssocID="{46E3AF60-E6EB-40DF-8A72-1690D44E2695}" presName="spaceRect" presStyleCnt="0"/>
      <dgm:spPr/>
    </dgm:pt>
    <dgm:pt modelId="{830876FA-66BB-4B73-90F2-3BF7C721A87A}" type="pres">
      <dgm:prSet presAssocID="{46E3AF60-E6EB-40DF-8A72-1690D44E2695}" presName="textRect" presStyleLbl="revTx" presStyleIdx="1" presStyleCnt="3">
        <dgm:presLayoutVars>
          <dgm:chMax val="1"/>
          <dgm:chPref val="1"/>
        </dgm:presLayoutVars>
      </dgm:prSet>
      <dgm:spPr/>
    </dgm:pt>
    <dgm:pt modelId="{A9AD0C77-7AAD-446D-8310-DDD795A82D50}" type="pres">
      <dgm:prSet presAssocID="{A0ACD384-6907-407F-8FB2-AE868CBD03E6}" presName="sibTrans" presStyleCnt="0"/>
      <dgm:spPr/>
    </dgm:pt>
    <dgm:pt modelId="{F0F231F0-3C73-48E5-87BD-0F2BD4F44F9B}" type="pres">
      <dgm:prSet presAssocID="{B9832C0D-33D9-4035-90D1-0AFA50B6FD3A}" presName="compNode" presStyleCnt="0"/>
      <dgm:spPr/>
    </dgm:pt>
    <dgm:pt modelId="{C627F5EF-A715-46E7-8E95-F944A62AD24E}" type="pres">
      <dgm:prSet presAssocID="{B9832C0D-33D9-4035-90D1-0AFA50B6FD3A}" presName="iconBgRect" presStyleLbl="bgShp" presStyleIdx="2" presStyleCnt="3"/>
      <dgm:spPr/>
    </dgm:pt>
    <dgm:pt modelId="{F06830B2-B61A-4F3D-8BA3-39472771727E}" type="pres">
      <dgm:prSet presAssocID="{B9832C0D-33D9-4035-90D1-0AFA50B6FD3A}" presName="iconRect" presStyleLbl="node1" presStyleIdx="2" presStyleCnt="3"/>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Megaphone"/>
        </a:ext>
      </dgm:extLst>
    </dgm:pt>
    <dgm:pt modelId="{2703761A-9071-4377-9CD7-2B2786D42F05}" type="pres">
      <dgm:prSet presAssocID="{B9832C0D-33D9-4035-90D1-0AFA50B6FD3A}" presName="spaceRect" presStyleCnt="0"/>
      <dgm:spPr/>
    </dgm:pt>
    <dgm:pt modelId="{AB31F401-1913-4EFC-940E-78EAEA7E08A2}" type="pres">
      <dgm:prSet presAssocID="{B9832C0D-33D9-4035-90D1-0AFA50B6FD3A}" presName="textRect" presStyleLbl="revTx" presStyleIdx="2" presStyleCnt="3">
        <dgm:presLayoutVars>
          <dgm:chMax val="1"/>
          <dgm:chPref val="1"/>
        </dgm:presLayoutVars>
      </dgm:prSet>
      <dgm:spPr/>
    </dgm:pt>
  </dgm:ptLst>
  <dgm:cxnLst>
    <dgm:cxn modelId="{DF46B204-65E1-4EE0-B5A1-C08D30242A03}" srcId="{68E9EC0C-C513-4FE6-9056-0B8AC9F7C178}" destId="{46E3AF60-E6EB-40DF-8A72-1690D44E2695}" srcOrd="1" destOrd="0" parTransId="{1D7E9B05-EB86-43E7-B755-3FA4CE7A0665}" sibTransId="{A0ACD384-6907-407F-8FB2-AE868CBD03E6}"/>
    <dgm:cxn modelId="{B3F28922-E9BF-4A2A-9152-4CF25BB52497}" srcId="{48C33995-2D57-441D-89AE-8F842D0B82F4}" destId="{FF4FF72C-131E-42D5-9389-D970B689F662}" srcOrd="0" destOrd="0" parTransId="{C80ADFCC-D463-4988-9BFD-D4F0765D9B39}" sibTransId="{2AE28234-4462-4260-848A-F8ACC550FF4A}"/>
    <dgm:cxn modelId="{674A3641-3067-45F2-86EA-3C936BEF8465}" type="presOf" srcId="{48C33995-2D57-441D-89AE-8F842D0B82F4}" destId="{CE9B47F0-310B-4632-AA79-369BB8DB03E7}" srcOrd="0" destOrd="0" presId="urn:microsoft.com/office/officeart/2018/5/layout/IconCircleLabelList"/>
    <dgm:cxn modelId="{A00D376A-547B-45C5-B028-9801223743A7}" type="presOf" srcId="{68E9EC0C-C513-4FE6-9056-0B8AC9F7C178}" destId="{81EB39D5-F20E-47AB-A318-4A2EB2E437A4}" srcOrd="0" destOrd="0" presId="urn:microsoft.com/office/officeart/2018/5/layout/IconCircleLabelList"/>
    <dgm:cxn modelId="{46A080A5-67A8-4CA2-9E16-00D396FA380B}" srcId="{68E9EC0C-C513-4FE6-9056-0B8AC9F7C178}" destId="{48C33995-2D57-441D-89AE-8F842D0B82F4}" srcOrd="0" destOrd="0" parTransId="{92638BE5-DCCC-4430-B0C3-5BF15F654CE0}" sibTransId="{5DF170AB-C41D-4BDE-96E4-1485ECB6C43C}"/>
    <dgm:cxn modelId="{B10533B0-6560-48A9-A5F1-BD9B419FA3CE}" srcId="{68E9EC0C-C513-4FE6-9056-0B8AC9F7C178}" destId="{B9832C0D-33D9-4035-90D1-0AFA50B6FD3A}" srcOrd="2" destOrd="0" parTransId="{921447F3-3951-4D2A-8970-76B7B50E0B22}" sibTransId="{219CA15E-7D1C-456E-B63D-BC68DC9AD1A2}"/>
    <dgm:cxn modelId="{05986CB2-B621-478E-A2C9-BF1131894C5E}" type="presOf" srcId="{B9832C0D-33D9-4035-90D1-0AFA50B6FD3A}" destId="{AB31F401-1913-4EFC-940E-78EAEA7E08A2}" srcOrd="0" destOrd="0" presId="urn:microsoft.com/office/officeart/2018/5/layout/IconCircleLabelList"/>
    <dgm:cxn modelId="{26AF69E8-5873-4C8F-8DAC-E692DB22BA77}" type="presOf" srcId="{46E3AF60-E6EB-40DF-8A72-1690D44E2695}" destId="{830876FA-66BB-4B73-90F2-3BF7C721A87A}" srcOrd="0" destOrd="0" presId="urn:microsoft.com/office/officeart/2018/5/layout/IconCircleLabelList"/>
    <dgm:cxn modelId="{173B1ECD-966C-477A-B905-2CDB6E69043C}" type="presParOf" srcId="{81EB39D5-F20E-47AB-A318-4A2EB2E437A4}" destId="{CCF78DFC-F0E4-4984-9EFB-DC6FC0019F97}" srcOrd="0" destOrd="0" presId="urn:microsoft.com/office/officeart/2018/5/layout/IconCircleLabelList"/>
    <dgm:cxn modelId="{81468709-0794-460C-9F52-A5C4DACD9B48}" type="presParOf" srcId="{CCF78DFC-F0E4-4984-9EFB-DC6FC0019F97}" destId="{E2E276D1-E5EA-4484-9A67-8C7ADFF9B50E}" srcOrd="0" destOrd="0" presId="urn:microsoft.com/office/officeart/2018/5/layout/IconCircleLabelList"/>
    <dgm:cxn modelId="{23C18581-4847-467A-882F-8B1DC059DA6A}" type="presParOf" srcId="{CCF78DFC-F0E4-4984-9EFB-DC6FC0019F97}" destId="{488BB3EA-A47A-4886-8540-4D1C1DD1B878}" srcOrd="1" destOrd="0" presId="urn:microsoft.com/office/officeart/2018/5/layout/IconCircleLabelList"/>
    <dgm:cxn modelId="{661D092D-7D5E-439E-856A-7A50C8BA8570}" type="presParOf" srcId="{CCF78DFC-F0E4-4984-9EFB-DC6FC0019F97}" destId="{B91A2810-10CB-4691-81BD-D7C6A191E524}" srcOrd="2" destOrd="0" presId="urn:microsoft.com/office/officeart/2018/5/layout/IconCircleLabelList"/>
    <dgm:cxn modelId="{288CB68E-66DD-42F7-81DB-C80EDA83EED8}" type="presParOf" srcId="{CCF78DFC-F0E4-4984-9EFB-DC6FC0019F97}" destId="{CE9B47F0-310B-4632-AA79-369BB8DB03E7}" srcOrd="3" destOrd="0" presId="urn:microsoft.com/office/officeart/2018/5/layout/IconCircleLabelList"/>
    <dgm:cxn modelId="{EABE72E6-F294-4B13-AE78-D27C5BA79102}" type="presParOf" srcId="{81EB39D5-F20E-47AB-A318-4A2EB2E437A4}" destId="{9B41FA85-77C2-4897-8484-5DD5863CB6AF}" srcOrd="1" destOrd="0" presId="urn:microsoft.com/office/officeart/2018/5/layout/IconCircleLabelList"/>
    <dgm:cxn modelId="{48A5C160-1D14-48AF-9F5B-8B37AD562192}" type="presParOf" srcId="{81EB39D5-F20E-47AB-A318-4A2EB2E437A4}" destId="{E0E7D006-4A4E-43CD-8CFB-CFFD21BF6007}" srcOrd="2" destOrd="0" presId="urn:microsoft.com/office/officeart/2018/5/layout/IconCircleLabelList"/>
    <dgm:cxn modelId="{F06ADD40-D3E4-45C3-B26E-E0B3193019F0}" type="presParOf" srcId="{E0E7D006-4A4E-43CD-8CFB-CFFD21BF6007}" destId="{850EBD77-802F-4900-9AB2-665495C0F741}" srcOrd="0" destOrd="0" presId="urn:microsoft.com/office/officeart/2018/5/layout/IconCircleLabelList"/>
    <dgm:cxn modelId="{B02D213A-F0D1-4BBA-89C6-B1E5002B7619}" type="presParOf" srcId="{E0E7D006-4A4E-43CD-8CFB-CFFD21BF6007}" destId="{F5388820-DF6F-41EF-87B6-EAF60B178E14}" srcOrd="1" destOrd="0" presId="urn:microsoft.com/office/officeart/2018/5/layout/IconCircleLabelList"/>
    <dgm:cxn modelId="{4299D8D3-F56A-4CBC-BD46-3CC325C88D13}" type="presParOf" srcId="{E0E7D006-4A4E-43CD-8CFB-CFFD21BF6007}" destId="{901ABDD6-3EDC-40BC-88B0-FFC733799BF4}" srcOrd="2" destOrd="0" presId="urn:microsoft.com/office/officeart/2018/5/layout/IconCircleLabelList"/>
    <dgm:cxn modelId="{74EED029-0278-4C5B-BD70-034D0C64C8F8}" type="presParOf" srcId="{E0E7D006-4A4E-43CD-8CFB-CFFD21BF6007}" destId="{830876FA-66BB-4B73-90F2-3BF7C721A87A}" srcOrd="3" destOrd="0" presId="urn:microsoft.com/office/officeart/2018/5/layout/IconCircleLabelList"/>
    <dgm:cxn modelId="{4311DA5A-FD5E-4A10-9376-62C357AFD2F1}" type="presParOf" srcId="{81EB39D5-F20E-47AB-A318-4A2EB2E437A4}" destId="{A9AD0C77-7AAD-446D-8310-DDD795A82D50}" srcOrd="3" destOrd="0" presId="urn:microsoft.com/office/officeart/2018/5/layout/IconCircleLabelList"/>
    <dgm:cxn modelId="{04E9D5B8-6A93-4A67-93FA-8B2E6F12E5ED}" type="presParOf" srcId="{81EB39D5-F20E-47AB-A318-4A2EB2E437A4}" destId="{F0F231F0-3C73-48E5-87BD-0F2BD4F44F9B}" srcOrd="4" destOrd="0" presId="urn:microsoft.com/office/officeart/2018/5/layout/IconCircleLabelList"/>
    <dgm:cxn modelId="{6689FE71-35D9-4450-B589-8A44DCD442B7}" type="presParOf" srcId="{F0F231F0-3C73-48E5-87BD-0F2BD4F44F9B}" destId="{C627F5EF-A715-46E7-8E95-F944A62AD24E}" srcOrd="0" destOrd="0" presId="urn:microsoft.com/office/officeart/2018/5/layout/IconCircleLabelList"/>
    <dgm:cxn modelId="{1E330FF6-3E0C-4B13-A0F8-4B9D1D3EA798}" type="presParOf" srcId="{F0F231F0-3C73-48E5-87BD-0F2BD4F44F9B}" destId="{F06830B2-B61A-4F3D-8BA3-39472771727E}" srcOrd="1" destOrd="0" presId="urn:microsoft.com/office/officeart/2018/5/layout/IconCircleLabelList"/>
    <dgm:cxn modelId="{4100A69F-9F02-4A38-86C5-372F0D57B6E9}" type="presParOf" srcId="{F0F231F0-3C73-48E5-87BD-0F2BD4F44F9B}" destId="{2703761A-9071-4377-9CD7-2B2786D42F05}" srcOrd="2" destOrd="0" presId="urn:microsoft.com/office/officeart/2018/5/layout/IconCircleLabelList"/>
    <dgm:cxn modelId="{90AED4D4-D405-48DD-83DE-8DD0FEC258FE}" type="presParOf" srcId="{F0F231F0-3C73-48E5-87BD-0F2BD4F44F9B}" destId="{AB31F401-1913-4EFC-940E-78EAEA7E08A2}"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AD3475-B57E-47D9-B934-A302A4956F6E}"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FE6BE3CF-78B6-4AF8-9A0A-340786142B1A}">
      <dgm:prSet phldrT="[Text]" phldr="0" custT="1"/>
      <dgm:spPr/>
      <dgm:t>
        <a:bodyPr/>
        <a:lstStyle/>
        <a:p>
          <a:pPr rtl="0"/>
          <a:r>
            <a:rPr lang="en-US" sz="2200" b="1" dirty="0">
              <a:solidFill>
                <a:schemeClr val="tx1"/>
              </a:solidFill>
              <a:latin typeface="Open Sans"/>
              <a:ea typeface="Open Sans"/>
              <a:cs typeface="Open Sans"/>
            </a:rPr>
            <a:t>Step 1</a:t>
          </a:r>
        </a:p>
      </dgm:t>
    </dgm:pt>
    <dgm:pt modelId="{6A2D290C-5112-4014-B111-8FAFAD1CDDC9}" type="parTrans" cxnId="{0EF4A374-770C-44C6-B5E1-220FF01DAE7A}">
      <dgm:prSet/>
      <dgm:spPr/>
      <dgm:t>
        <a:bodyPr/>
        <a:lstStyle/>
        <a:p>
          <a:endParaRPr lang="en-US"/>
        </a:p>
      </dgm:t>
    </dgm:pt>
    <dgm:pt modelId="{CE67B404-7D9E-4657-802B-671E200253DE}" type="sibTrans" cxnId="{0EF4A374-770C-44C6-B5E1-220FF01DAE7A}">
      <dgm:prSet/>
      <dgm:spPr/>
      <dgm:t>
        <a:bodyPr/>
        <a:lstStyle/>
        <a:p>
          <a:endParaRPr lang="en-US"/>
        </a:p>
      </dgm:t>
    </dgm:pt>
    <dgm:pt modelId="{A98DCF55-C9F2-4A5A-B4BD-D216958F245F}">
      <dgm:prSet phldrT="[Text]" phldr="0" custT="1"/>
      <dgm:spPr/>
      <dgm:t>
        <a:bodyPr/>
        <a:lstStyle/>
        <a:p>
          <a:pPr algn="l"/>
          <a:r>
            <a:rPr lang="en-US" sz="2200" kern="1200" dirty="0">
              <a:latin typeface="Open Sans"/>
              <a:ea typeface="Open Sans"/>
              <a:cs typeface="Open Sans"/>
            </a:rPr>
            <a:t>Schedule a 1:1 if you still have questions</a:t>
          </a:r>
        </a:p>
      </dgm:t>
    </dgm:pt>
    <dgm:pt modelId="{6986D4D9-D461-4CF5-9555-15C34626CFC5}" type="parTrans" cxnId="{BA02DA57-11A7-4F8D-BA46-528B2EF52417}">
      <dgm:prSet/>
      <dgm:spPr/>
      <dgm:t>
        <a:bodyPr/>
        <a:lstStyle/>
        <a:p>
          <a:endParaRPr lang="en-US"/>
        </a:p>
      </dgm:t>
    </dgm:pt>
    <dgm:pt modelId="{C97ECB43-02B3-4136-B3FF-4CEB3241D800}" type="sibTrans" cxnId="{BA02DA57-11A7-4F8D-BA46-528B2EF52417}">
      <dgm:prSet/>
      <dgm:spPr/>
      <dgm:t>
        <a:bodyPr/>
        <a:lstStyle/>
        <a:p>
          <a:endParaRPr lang="en-US"/>
        </a:p>
      </dgm:t>
    </dgm:pt>
    <dgm:pt modelId="{C619A90A-EA9F-4DC3-AE9E-752608A41A14}">
      <dgm:prSet phldrT="[Text]" phldr="0" custT="1"/>
      <dgm:spPr/>
      <dgm:t>
        <a:bodyPr/>
        <a:lstStyle/>
        <a:p>
          <a:pPr rtl="0"/>
          <a:r>
            <a:rPr lang="en-US" sz="2200" b="1" dirty="0">
              <a:solidFill>
                <a:schemeClr val="tx1"/>
              </a:solidFill>
              <a:latin typeface="Open Sans"/>
              <a:ea typeface="Open Sans"/>
              <a:cs typeface="Open Sans"/>
            </a:rPr>
            <a:t>Step 2</a:t>
          </a:r>
        </a:p>
      </dgm:t>
    </dgm:pt>
    <dgm:pt modelId="{B9833E59-DA86-48F6-98D9-7D5FE0019002}" type="parTrans" cxnId="{C379C5DB-DBC8-4402-91AE-02C1719EBCD2}">
      <dgm:prSet/>
      <dgm:spPr/>
      <dgm:t>
        <a:bodyPr/>
        <a:lstStyle/>
        <a:p>
          <a:endParaRPr lang="en-US"/>
        </a:p>
      </dgm:t>
    </dgm:pt>
    <dgm:pt modelId="{9AE0BAF7-BDCE-4936-B547-399EB898EB7D}" type="sibTrans" cxnId="{C379C5DB-DBC8-4402-91AE-02C1719EBCD2}">
      <dgm:prSet/>
      <dgm:spPr/>
      <dgm:t>
        <a:bodyPr/>
        <a:lstStyle/>
        <a:p>
          <a:endParaRPr lang="en-US"/>
        </a:p>
      </dgm:t>
    </dgm:pt>
    <dgm:pt modelId="{C9D83DA1-4FE8-4B6A-BEB9-25D59DADA9EC}">
      <dgm:prSet phldrT="[Text]" phldr="0" custT="1"/>
      <dgm:spPr/>
      <dgm:t>
        <a:bodyPr/>
        <a:lstStyle/>
        <a:p>
          <a:pPr rtl="0"/>
          <a:r>
            <a:rPr lang="en-US" sz="2200" b="1" dirty="0">
              <a:solidFill>
                <a:schemeClr val="tx1"/>
              </a:solidFill>
              <a:latin typeface="Open Sans"/>
              <a:ea typeface="Open Sans"/>
              <a:cs typeface="Open Sans"/>
            </a:rPr>
            <a:t>Step 3</a:t>
          </a:r>
        </a:p>
      </dgm:t>
    </dgm:pt>
    <dgm:pt modelId="{B30A51E9-BD64-4A65-8968-4ABEA691280A}" type="parTrans" cxnId="{0DD11CF8-653C-43B5-8940-E15BD08BA00F}">
      <dgm:prSet/>
      <dgm:spPr/>
      <dgm:t>
        <a:bodyPr/>
        <a:lstStyle/>
        <a:p>
          <a:endParaRPr lang="en-US"/>
        </a:p>
      </dgm:t>
    </dgm:pt>
    <dgm:pt modelId="{B6E63FE6-0720-4B63-B801-70A923998CF6}" type="sibTrans" cxnId="{0DD11CF8-653C-43B5-8940-E15BD08BA00F}">
      <dgm:prSet/>
      <dgm:spPr/>
      <dgm:t>
        <a:bodyPr/>
        <a:lstStyle/>
        <a:p>
          <a:endParaRPr lang="en-US"/>
        </a:p>
      </dgm:t>
    </dgm:pt>
    <dgm:pt modelId="{D0132441-1559-4A5E-B584-BF0FAF3445AB}">
      <dgm:prSet phldr="0" custT="1"/>
      <dgm:spPr/>
      <dgm:t>
        <a:bodyPr/>
        <a:lstStyle/>
        <a:p>
          <a:pPr algn="l" rtl="0"/>
          <a:r>
            <a:rPr lang="en-US" sz="2200" b="0" kern="1200" dirty="0">
              <a:solidFill>
                <a:schemeClr val="tx1"/>
              </a:solidFill>
              <a:latin typeface="Open Sans"/>
              <a:ea typeface="Open Sans"/>
              <a:cs typeface="Open Sans"/>
            </a:rPr>
            <a:t>You will</a:t>
          </a:r>
          <a:r>
            <a:rPr lang="en-US" sz="2200" b="1" kern="1200" dirty="0">
              <a:solidFill>
                <a:schemeClr val="tx1"/>
              </a:solidFill>
              <a:latin typeface="Open Sans"/>
              <a:ea typeface="Open Sans"/>
              <a:cs typeface="Open Sans"/>
            </a:rPr>
            <a:t> </a:t>
          </a:r>
          <a:r>
            <a:rPr lang="en-US" sz="2200" b="1" kern="1200" dirty="0">
              <a:solidFill>
                <a:srgbClr val="E41034"/>
              </a:solidFill>
              <a:latin typeface="Open Sans"/>
              <a:ea typeface="Open Sans"/>
              <a:cs typeface="Open Sans"/>
            </a:rPr>
            <a:t>receive a follow-up email </a:t>
          </a:r>
          <a:r>
            <a:rPr lang="en-US" sz="2200" kern="1200" dirty="0">
              <a:solidFill>
                <a:schemeClr val="tx1"/>
              </a:solidFill>
              <a:latin typeface="Open Sans"/>
              <a:ea typeface="Open Sans"/>
              <a:cs typeface="Open Sans"/>
            </a:rPr>
            <a:t>with resources</a:t>
          </a:r>
          <a:endParaRPr lang="en-US" sz="2200" b="1" kern="1200" dirty="0">
            <a:solidFill>
              <a:srgbClr val="ED1944"/>
            </a:solidFill>
            <a:latin typeface="Open Sans"/>
            <a:ea typeface="Open Sans"/>
            <a:cs typeface="Open Sans"/>
          </a:endParaRPr>
        </a:p>
      </dgm:t>
    </dgm:pt>
    <dgm:pt modelId="{A70600BA-5F3E-4524-8BC3-84676B2501B1}" type="parTrans" cxnId="{01AABB7E-DAE3-497E-9ED9-529A283D641E}">
      <dgm:prSet/>
      <dgm:spPr/>
      <dgm:t>
        <a:bodyPr/>
        <a:lstStyle/>
        <a:p>
          <a:endParaRPr lang="en-US"/>
        </a:p>
      </dgm:t>
    </dgm:pt>
    <dgm:pt modelId="{FB246F0A-D5C9-4260-9C37-0D240E9540E8}" type="sibTrans" cxnId="{01AABB7E-DAE3-497E-9ED9-529A283D641E}">
      <dgm:prSet/>
      <dgm:spPr/>
      <dgm:t>
        <a:bodyPr/>
        <a:lstStyle/>
        <a:p>
          <a:endParaRPr lang="en-US"/>
        </a:p>
      </dgm:t>
    </dgm:pt>
    <dgm:pt modelId="{6520D9F7-8D2C-422A-8D21-79AE66A5F89D}">
      <dgm:prSet phldr="0" custT="1"/>
      <dgm:spPr/>
      <dgm:t>
        <a:bodyPr/>
        <a:lstStyle/>
        <a:p>
          <a:pPr rtl="0">
            <a:buClrTx/>
            <a:buFont typeface="Arial" panose="020B0604020202020204" pitchFamily="34" charset="0"/>
            <a:buChar char="•"/>
          </a:pPr>
          <a:r>
            <a:rPr lang="en-US" sz="2100" b="0" dirty="0">
              <a:solidFill>
                <a:schemeClr val="tx1"/>
              </a:solidFill>
              <a:latin typeface="Open Sans"/>
              <a:ea typeface="Open Sans"/>
              <a:cs typeface="Open Sans"/>
            </a:rPr>
            <a:t>Fill out the </a:t>
          </a:r>
          <a:r>
            <a:rPr lang="en-US" sz="2100" b="1" dirty="0">
              <a:solidFill>
                <a:srgbClr val="E41034"/>
              </a:solidFill>
              <a:latin typeface="Open Sans"/>
              <a:ea typeface="Open Sans"/>
              <a:cs typeface="Open Sans"/>
            </a:rPr>
            <a:t>volunteer onboarding form </a:t>
          </a:r>
          <a:r>
            <a:rPr lang="en-US" sz="2100" b="0" dirty="0">
              <a:solidFill>
                <a:schemeClr val="tx1"/>
              </a:solidFill>
              <a:latin typeface="Open Sans"/>
              <a:ea typeface="Open Sans"/>
              <a:cs typeface="Open Sans"/>
            </a:rPr>
            <a:t>to join</a:t>
          </a:r>
          <a:endParaRPr lang="en-US" sz="2100" dirty="0">
            <a:solidFill>
              <a:schemeClr val="tx1"/>
            </a:solidFill>
            <a:latin typeface="Open Sans"/>
            <a:ea typeface="Open Sans"/>
            <a:cs typeface="Open Sans"/>
          </a:endParaRPr>
        </a:p>
      </dgm:t>
    </dgm:pt>
    <dgm:pt modelId="{15D98E2C-F6F4-4B8F-99F6-381ADDF5B94D}" type="parTrans" cxnId="{16E61B55-079E-44F3-BFAD-C6B728610B34}">
      <dgm:prSet/>
      <dgm:spPr/>
      <dgm:t>
        <a:bodyPr/>
        <a:lstStyle/>
        <a:p>
          <a:endParaRPr lang="en-US"/>
        </a:p>
      </dgm:t>
    </dgm:pt>
    <dgm:pt modelId="{ADEEA24C-6BA8-448C-81BC-EAF0F0D7C079}" type="sibTrans" cxnId="{16E61B55-079E-44F3-BFAD-C6B728610B34}">
      <dgm:prSet/>
      <dgm:spPr/>
      <dgm:t>
        <a:bodyPr/>
        <a:lstStyle/>
        <a:p>
          <a:endParaRPr lang="en-US"/>
        </a:p>
      </dgm:t>
    </dgm:pt>
    <dgm:pt modelId="{50D0068F-38C9-4CB9-872B-34C8DAD2F9A7}">
      <dgm:prSet phldr="0" custT="1"/>
      <dgm:spPr/>
      <dgm:t>
        <a:bodyPr/>
        <a:lstStyle/>
        <a:p>
          <a:pPr rtl="0"/>
          <a:r>
            <a:rPr lang="en-US" sz="2100" kern="1200" dirty="0">
              <a:latin typeface="Open Sans"/>
              <a:ea typeface="Open Sans"/>
              <a:cs typeface="Open Sans"/>
            </a:rPr>
            <a:t>We will </a:t>
          </a:r>
          <a:r>
            <a:rPr lang="en-US" sz="2100" b="1" kern="1200" dirty="0">
              <a:solidFill>
                <a:srgbClr val="ED1944"/>
              </a:solidFill>
              <a:latin typeface="Open Sans"/>
              <a:ea typeface="Open Sans"/>
              <a:cs typeface="Open Sans"/>
            </a:rPr>
            <a:t>share next steps via email</a:t>
          </a:r>
          <a:endParaRPr lang="en-US" sz="2100" b="0" kern="1200" dirty="0">
            <a:solidFill>
              <a:srgbClr val="ED1944"/>
            </a:solidFill>
            <a:highlight>
              <a:srgbClr val="FFFF00"/>
            </a:highlight>
            <a:latin typeface="Open Sans"/>
            <a:ea typeface="Open Sans"/>
            <a:cs typeface="Open Sans"/>
          </a:endParaRPr>
        </a:p>
      </dgm:t>
    </dgm:pt>
    <dgm:pt modelId="{D0ED6E7C-0C77-460A-948C-E3725EC2B4E5}" type="parTrans" cxnId="{FC9BC775-A585-4194-978D-067C3B4705F2}">
      <dgm:prSet/>
      <dgm:spPr/>
      <dgm:t>
        <a:bodyPr/>
        <a:lstStyle/>
        <a:p>
          <a:endParaRPr lang="en-US"/>
        </a:p>
      </dgm:t>
    </dgm:pt>
    <dgm:pt modelId="{F957993C-9C45-483F-9D02-AB4263EFAF47}" type="sibTrans" cxnId="{FC9BC775-A585-4194-978D-067C3B4705F2}">
      <dgm:prSet/>
      <dgm:spPr/>
      <dgm:t>
        <a:bodyPr/>
        <a:lstStyle/>
        <a:p>
          <a:endParaRPr lang="en-US"/>
        </a:p>
      </dgm:t>
    </dgm:pt>
    <dgm:pt modelId="{8DFFAF0E-7916-4673-8542-637E33885C1D}">
      <dgm:prSet phldr="0" custT="1"/>
      <dgm:spPr/>
      <dgm:t>
        <a:bodyPr/>
        <a:lstStyle/>
        <a:p>
          <a:pPr rtl="0"/>
          <a:r>
            <a:rPr lang="en-US" sz="2100" kern="1200" dirty="0">
              <a:latin typeface="Open Sans"/>
              <a:ea typeface="Open Sans"/>
              <a:cs typeface="Open Sans"/>
            </a:rPr>
            <a:t>Questions? Email us at volunteer@results.org</a:t>
          </a:r>
          <a:endParaRPr lang="en-US" sz="2100" b="1" kern="1200" dirty="0">
            <a:solidFill>
              <a:schemeClr val="tx1"/>
            </a:solidFill>
            <a:latin typeface="Open Sans"/>
            <a:ea typeface="Open Sans"/>
            <a:cs typeface="Open Sans"/>
          </a:endParaRPr>
        </a:p>
      </dgm:t>
    </dgm:pt>
    <dgm:pt modelId="{87212623-1857-41CC-BA3F-609CBF0F59C2}" type="parTrans" cxnId="{349CC614-3252-49E5-B200-F776A982AFFF}">
      <dgm:prSet/>
      <dgm:spPr/>
      <dgm:t>
        <a:bodyPr/>
        <a:lstStyle/>
        <a:p>
          <a:endParaRPr lang="en-US"/>
        </a:p>
      </dgm:t>
    </dgm:pt>
    <dgm:pt modelId="{509D9C2C-B834-4FB4-B4CB-E9C4CDF5D17F}" type="sibTrans" cxnId="{349CC614-3252-49E5-B200-F776A982AFFF}">
      <dgm:prSet/>
      <dgm:spPr/>
      <dgm:t>
        <a:bodyPr/>
        <a:lstStyle/>
        <a:p>
          <a:endParaRPr lang="en-US"/>
        </a:p>
      </dgm:t>
    </dgm:pt>
    <dgm:pt modelId="{F4C3011B-1614-4B9D-8674-156AB46E157F}">
      <dgm:prSet phldr="0" custT="1"/>
      <dgm:spPr/>
      <dgm:t>
        <a:bodyPr/>
        <a:lstStyle/>
        <a:p>
          <a:pPr rtl="0"/>
          <a:r>
            <a:rPr lang="en-US" sz="2100" dirty="0">
              <a:latin typeface="Open Sans"/>
              <a:ea typeface="Open Sans"/>
              <a:cs typeface="Open Sans"/>
            </a:rPr>
            <a:t>Get your </a:t>
          </a:r>
          <a:r>
            <a:rPr lang="en-US" sz="2100" b="1" dirty="0">
              <a:solidFill>
                <a:srgbClr val="E41034"/>
              </a:solidFill>
              <a:latin typeface="Open Sans"/>
              <a:ea typeface="Open Sans"/>
              <a:cs typeface="Open Sans"/>
            </a:rPr>
            <a:t>New Advocate Starter Pack</a:t>
          </a:r>
          <a:r>
            <a:rPr lang="en-US" sz="2100" dirty="0">
              <a:latin typeface="Open Sans"/>
              <a:ea typeface="Open Sans"/>
              <a:cs typeface="Open Sans"/>
            </a:rPr>
            <a:t> </a:t>
          </a:r>
        </a:p>
      </dgm:t>
    </dgm:pt>
    <dgm:pt modelId="{138EEAA4-B23F-4582-8A95-DEA7FE4E1E61}" type="sibTrans" cxnId="{16CDAC76-B10D-4F1B-8CF3-AD7F98A70BF6}">
      <dgm:prSet/>
      <dgm:spPr/>
      <dgm:t>
        <a:bodyPr/>
        <a:lstStyle/>
        <a:p>
          <a:endParaRPr lang="en-US"/>
        </a:p>
      </dgm:t>
    </dgm:pt>
    <dgm:pt modelId="{FB335504-92E0-4A27-B4B6-07964FA4D3E2}" type="parTrans" cxnId="{16CDAC76-B10D-4F1B-8CF3-AD7F98A70BF6}">
      <dgm:prSet/>
      <dgm:spPr/>
      <dgm:t>
        <a:bodyPr/>
        <a:lstStyle/>
        <a:p>
          <a:endParaRPr lang="en-US"/>
        </a:p>
      </dgm:t>
    </dgm:pt>
    <dgm:pt modelId="{D7B9593C-BCF0-413A-A1CA-37C3B024C5DA}" type="pres">
      <dgm:prSet presAssocID="{27AD3475-B57E-47D9-B934-A302A4956F6E}" presName="linearFlow" presStyleCnt="0">
        <dgm:presLayoutVars>
          <dgm:dir/>
          <dgm:animLvl val="lvl"/>
          <dgm:resizeHandles val="exact"/>
        </dgm:presLayoutVars>
      </dgm:prSet>
      <dgm:spPr/>
    </dgm:pt>
    <dgm:pt modelId="{5A6D4F97-8952-4CD7-9F72-448EABF49CA3}" type="pres">
      <dgm:prSet presAssocID="{FE6BE3CF-78B6-4AF8-9A0A-340786142B1A}" presName="composite" presStyleCnt="0"/>
      <dgm:spPr/>
    </dgm:pt>
    <dgm:pt modelId="{1C0E1621-CD52-4D15-8C1D-AD74D50E298E}" type="pres">
      <dgm:prSet presAssocID="{FE6BE3CF-78B6-4AF8-9A0A-340786142B1A}" presName="parentText" presStyleLbl="alignNode1" presStyleIdx="0" presStyleCnt="3">
        <dgm:presLayoutVars>
          <dgm:chMax val="1"/>
          <dgm:bulletEnabled val="1"/>
        </dgm:presLayoutVars>
      </dgm:prSet>
      <dgm:spPr/>
    </dgm:pt>
    <dgm:pt modelId="{152F4D7A-5406-442B-BD00-392DE21E441D}" type="pres">
      <dgm:prSet presAssocID="{FE6BE3CF-78B6-4AF8-9A0A-340786142B1A}" presName="descendantText" presStyleLbl="alignAcc1" presStyleIdx="0" presStyleCnt="3">
        <dgm:presLayoutVars>
          <dgm:bulletEnabled val="1"/>
        </dgm:presLayoutVars>
      </dgm:prSet>
      <dgm:spPr/>
    </dgm:pt>
    <dgm:pt modelId="{30FDB34F-2993-4A84-A366-FA8D57322F06}" type="pres">
      <dgm:prSet presAssocID="{CE67B404-7D9E-4657-802B-671E200253DE}" presName="sp" presStyleCnt="0"/>
      <dgm:spPr/>
    </dgm:pt>
    <dgm:pt modelId="{D22DDB01-8883-4E1F-8573-0A6B02AA36DD}" type="pres">
      <dgm:prSet presAssocID="{C619A90A-EA9F-4DC3-AE9E-752608A41A14}" presName="composite" presStyleCnt="0"/>
      <dgm:spPr/>
    </dgm:pt>
    <dgm:pt modelId="{10C9C05A-B9D2-45B7-8672-3894BA4F04F7}" type="pres">
      <dgm:prSet presAssocID="{C619A90A-EA9F-4DC3-AE9E-752608A41A14}" presName="parentText" presStyleLbl="alignNode1" presStyleIdx="1" presStyleCnt="3">
        <dgm:presLayoutVars>
          <dgm:chMax val="1"/>
          <dgm:bulletEnabled val="1"/>
        </dgm:presLayoutVars>
      </dgm:prSet>
      <dgm:spPr/>
    </dgm:pt>
    <dgm:pt modelId="{30841C3C-3310-4F6A-9B2E-D6674E91224C}" type="pres">
      <dgm:prSet presAssocID="{C619A90A-EA9F-4DC3-AE9E-752608A41A14}" presName="descendantText" presStyleLbl="alignAcc1" presStyleIdx="1" presStyleCnt="3">
        <dgm:presLayoutVars>
          <dgm:bulletEnabled val="1"/>
        </dgm:presLayoutVars>
      </dgm:prSet>
      <dgm:spPr/>
    </dgm:pt>
    <dgm:pt modelId="{C0C07021-0D61-4598-BF83-03B743F99B9E}" type="pres">
      <dgm:prSet presAssocID="{9AE0BAF7-BDCE-4936-B547-399EB898EB7D}" presName="sp" presStyleCnt="0"/>
      <dgm:spPr/>
    </dgm:pt>
    <dgm:pt modelId="{834159F5-C943-45D7-A1B0-28ABF51619DF}" type="pres">
      <dgm:prSet presAssocID="{C9D83DA1-4FE8-4B6A-BEB9-25D59DADA9EC}" presName="composite" presStyleCnt="0"/>
      <dgm:spPr/>
    </dgm:pt>
    <dgm:pt modelId="{1416FA5F-400B-444A-8D9E-4D2A096B03E1}" type="pres">
      <dgm:prSet presAssocID="{C9D83DA1-4FE8-4B6A-BEB9-25D59DADA9EC}" presName="parentText" presStyleLbl="alignNode1" presStyleIdx="2" presStyleCnt="3">
        <dgm:presLayoutVars>
          <dgm:chMax val="1"/>
          <dgm:bulletEnabled val="1"/>
        </dgm:presLayoutVars>
      </dgm:prSet>
      <dgm:spPr/>
    </dgm:pt>
    <dgm:pt modelId="{3E0261ED-D2B6-4169-AD24-21680BE84BFB}" type="pres">
      <dgm:prSet presAssocID="{C9D83DA1-4FE8-4B6A-BEB9-25D59DADA9EC}" presName="descendantText" presStyleLbl="alignAcc1" presStyleIdx="2" presStyleCnt="3" custScaleY="156838">
        <dgm:presLayoutVars>
          <dgm:bulletEnabled val="1"/>
        </dgm:presLayoutVars>
      </dgm:prSet>
      <dgm:spPr/>
    </dgm:pt>
  </dgm:ptLst>
  <dgm:cxnLst>
    <dgm:cxn modelId="{6ED79302-087F-4CDF-95DF-8BC856ECA932}" type="presOf" srcId="{C9D83DA1-4FE8-4B6A-BEB9-25D59DADA9EC}" destId="{1416FA5F-400B-444A-8D9E-4D2A096B03E1}" srcOrd="0" destOrd="0" presId="urn:microsoft.com/office/officeart/2005/8/layout/chevron2"/>
    <dgm:cxn modelId="{D4736003-1310-44C4-A51D-CE19BC3BCB2C}" type="presOf" srcId="{27AD3475-B57E-47D9-B934-A302A4956F6E}" destId="{D7B9593C-BCF0-413A-A1CA-37C3B024C5DA}" srcOrd="0" destOrd="0" presId="urn:microsoft.com/office/officeart/2005/8/layout/chevron2"/>
    <dgm:cxn modelId="{349CC614-3252-49E5-B200-F776A982AFFF}" srcId="{C9D83DA1-4FE8-4B6A-BEB9-25D59DADA9EC}" destId="{8DFFAF0E-7916-4673-8542-637E33885C1D}" srcOrd="1" destOrd="0" parTransId="{87212623-1857-41CC-BA3F-609CBF0F59C2}" sibTransId="{509D9C2C-B834-4FB4-B4CB-E9C4CDF5D17F}"/>
    <dgm:cxn modelId="{D41FD12B-EA71-4294-B3CD-4017ECFBAC23}" type="presOf" srcId="{A98DCF55-C9F2-4A5A-B4BD-D216958F245F}" destId="{152F4D7A-5406-442B-BD00-392DE21E441D}" srcOrd="0" destOrd="1" presId="urn:microsoft.com/office/officeart/2005/8/layout/chevron2"/>
    <dgm:cxn modelId="{5D8ACE46-A826-44C6-A90B-09246662A8A4}" type="presOf" srcId="{6520D9F7-8D2C-422A-8D21-79AE66A5F89D}" destId="{30841C3C-3310-4F6A-9B2E-D6674E91224C}" srcOrd="0" destOrd="0" presId="urn:microsoft.com/office/officeart/2005/8/layout/chevron2"/>
    <dgm:cxn modelId="{DF072267-7F02-4B30-8039-E9B21635095D}" type="presOf" srcId="{D0132441-1559-4A5E-B584-BF0FAF3445AB}" destId="{152F4D7A-5406-442B-BD00-392DE21E441D}" srcOrd="0" destOrd="0" presId="urn:microsoft.com/office/officeart/2005/8/layout/chevron2"/>
    <dgm:cxn modelId="{972F7E4A-1CE7-48D4-8A19-A97AEE0AC1C7}" type="presOf" srcId="{FE6BE3CF-78B6-4AF8-9A0A-340786142B1A}" destId="{1C0E1621-CD52-4D15-8C1D-AD74D50E298E}" srcOrd="0" destOrd="0" presId="urn:microsoft.com/office/officeart/2005/8/layout/chevron2"/>
    <dgm:cxn modelId="{5C307872-DDEB-4AD6-823C-6020CBF29627}" type="presOf" srcId="{8DFFAF0E-7916-4673-8542-637E33885C1D}" destId="{3E0261ED-D2B6-4169-AD24-21680BE84BFB}" srcOrd="0" destOrd="1" presId="urn:microsoft.com/office/officeart/2005/8/layout/chevron2"/>
    <dgm:cxn modelId="{0EF4A374-770C-44C6-B5E1-220FF01DAE7A}" srcId="{27AD3475-B57E-47D9-B934-A302A4956F6E}" destId="{FE6BE3CF-78B6-4AF8-9A0A-340786142B1A}" srcOrd="0" destOrd="0" parTransId="{6A2D290C-5112-4014-B111-8FAFAD1CDDC9}" sibTransId="{CE67B404-7D9E-4657-802B-671E200253DE}"/>
    <dgm:cxn modelId="{16E61B55-079E-44F3-BFAD-C6B728610B34}" srcId="{C619A90A-EA9F-4DC3-AE9E-752608A41A14}" destId="{6520D9F7-8D2C-422A-8D21-79AE66A5F89D}" srcOrd="0" destOrd="0" parTransId="{15D98E2C-F6F4-4B8F-99F6-381ADDF5B94D}" sibTransId="{ADEEA24C-6BA8-448C-81BC-EAF0F0D7C079}"/>
    <dgm:cxn modelId="{FC9BC775-A585-4194-978D-067C3B4705F2}" srcId="{C9D83DA1-4FE8-4B6A-BEB9-25D59DADA9EC}" destId="{50D0068F-38C9-4CB9-872B-34C8DAD2F9A7}" srcOrd="0" destOrd="0" parTransId="{D0ED6E7C-0C77-460A-948C-E3725EC2B4E5}" sibTransId="{F957993C-9C45-483F-9D02-AB4263EFAF47}"/>
    <dgm:cxn modelId="{16CDAC76-B10D-4F1B-8CF3-AD7F98A70BF6}" srcId="{C619A90A-EA9F-4DC3-AE9E-752608A41A14}" destId="{F4C3011B-1614-4B9D-8674-156AB46E157F}" srcOrd="1" destOrd="0" parTransId="{FB335504-92E0-4A27-B4B6-07964FA4D3E2}" sibTransId="{138EEAA4-B23F-4582-8A95-DEA7FE4E1E61}"/>
    <dgm:cxn modelId="{BA02DA57-11A7-4F8D-BA46-528B2EF52417}" srcId="{FE6BE3CF-78B6-4AF8-9A0A-340786142B1A}" destId="{A98DCF55-C9F2-4A5A-B4BD-D216958F245F}" srcOrd="1" destOrd="0" parTransId="{6986D4D9-D461-4CF5-9555-15C34626CFC5}" sibTransId="{C97ECB43-02B3-4136-B3FF-4CEB3241D800}"/>
    <dgm:cxn modelId="{01AABB7E-DAE3-497E-9ED9-529A283D641E}" srcId="{FE6BE3CF-78B6-4AF8-9A0A-340786142B1A}" destId="{D0132441-1559-4A5E-B584-BF0FAF3445AB}" srcOrd="0" destOrd="0" parTransId="{A70600BA-5F3E-4524-8BC3-84676B2501B1}" sibTransId="{FB246F0A-D5C9-4260-9C37-0D240E9540E8}"/>
    <dgm:cxn modelId="{C80EE0BF-FD7A-472D-AF51-491005D2C193}" type="presOf" srcId="{50D0068F-38C9-4CB9-872B-34C8DAD2F9A7}" destId="{3E0261ED-D2B6-4169-AD24-21680BE84BFB}" srcOrd="0" destOrd="0" presId="urn:microsoft.com/office/officeart/2005/8/layout/chevron2"/>
    <dgm:cxn modelId="{BC2C71C5-110C-4BFF-9A2C-C5BF5AAE66C6}" type="presOf" srcId="{F4C3011B-1614-4B9D-8674-156AB46E157F}" destId="{30841C3C-3310-4F6A-9B2E-D6674E91224C}" srcOrd="0" destOrd="1" presId="urn:microsoft.com/office/officeart/2005/8/layout/chevron2"/>
    <dgm:cxn modelId="{C379C5DB-DBC8-4402-91AE-02C1719EBCD2}" srcId="{27AD3475-B57E-47D9-B934-A302A4956F6E}" destId="{C619A90A-EA9F-4DC3-AE9E-752608A41A14}" srcOrd="1" destOrd="0" parTransId="{B9833E59-DA86-48F6-98D9-7D5FE0019002}" sibTransId="{9AE0BAF7-BDCE-4936-B547-399EB898EB7D}"/>
    <dgm:cxn modelId="{DE03B1E6-954E-43AA-979A-A89F1783BA37}" type="presOf" srcId="{C619A90A-EA9F-4DC3-AE9E-752608A41A14}" destId="{10C9C05A-B9D2-45B7-8672-3894BA4F04F7}" srcOrd="0" destOrd="0" presId="urn:microsoft.com/office/officeart/2005/8/layout/chevron2"/>
    <dgm:cxn modelId="{0DD11CF8-653C-43B5-8940-E15BD08BA00F}" srcId="{27AD3475-B57E-47D9-B934-A302A4956F6E}" destId="{C9D83DA1-4FE8-4B6A-BEB9-25D59DADA9EC}" srcOrd="2" destOrd="0" parTransId="{B30A51E9-BD64-4A65-8968-4ABEA691280A}" sibTransId="{B6E63FE6-0720-4B63-B801-70A923998CF6}"/>
    <dgm:cxn modelId="{F841321B-238D-4ECE-9235-571CC9845E19}" type="presParOf" srcId="{D7B9593C-BCF0-413A-A1CA-37C3B024C5DA}" destId="{5A6D4F97-8952-4CD7-9F72-448EABF49CA3}" srcOrd="0" destOrd="0" presId="urn:microsoft.com/office/officeart/2005/8/layout/chevron2"/>
    <dgm:cxn modelId="{6FEB4352-9446-4812-AA61-5020A0CC25D2}" type="presParOf" srcId="{5A6D4F97-8952-4CD7-9F72-448EABF49CA3}" destId="{1C0E1621-CD52-4D15-8C1D-AD74D50E298E}" srcOrd="0" destOrd="0" presId="urn:microsoft.com/office/officeart/2005/8/layout/chevron2"/>
    <dgm:cxn modelId="{718FF9D3-A986-4FE6-A724-D6CD3155A67C}" type="presParOf" srcId="{5A6D4F97-8952-4CD7-9F72-448EABF49CA3}" destId="{152F4D7A-5406-442B-BD00-392DE21E441D}" srcOrd="1" destOrd="0" presId="urn:microsoft.com/office/officeart/2005/8/layout/chevron2"/>
    <dgm:cxn modelId="{816F8029-369C-4001-8857-19B437CDE6D7}" type="presParOf" srcId="{D7B9593C-BCF0-413A-A1CA-37C3B024C5DA}" destId="{30FDB34F-2993-4A84-A366-FA8D57322F06}" srcOrd="1" destOrd="0" presId="urn:microsoft.com/office/officeart/2005/8/layout/chevron2"/>
    <dgm:cxn modelId="{6A4A945A-FA08-4F2A-8EDD-F51309A35FC3}" type="presParOf" srcId="{D7B9593C-BCF0-413A-A1CA-37C3B024C5DA}" destId="{D22DDB01-8883-4E1F-8573-0A6B02AA36DD}" srcOrd="2" destOrd="0" presId="urn:microsoft.com/office/officeart/2005/8/layout/chevron2"/>
    <dgm:cxn modelId="{2820FB6E-3FDB-4D8A-A725-951F0E2A2A55}" type="presParOf" srcId="{D22DDB01-8883-4E1F-8573-0A6B02AA36DD}" destId="{10C9C05A-B9D2-45B7-8672-3894BA4F04F7}" srcOrd="0" destOrd="0" presId="urn:microsoft.com/office/officeart/2005/8/layout/chevron2"/>
    <dgm:cxn modelId="{0F316172-3E9F-4AEA-9DAF-FF8D012D9B75}" type="presParOf" srcId="{D22DDB01-8883-4E1F-8573-0A6B02AA36DD}" destId="{30841C3C-3310-4F6A-9B2E-D6674E91224C}" srcOrd="1" destOrd="0" presId="urn:microsoft.com/office/officeart/2005/8/layout/chevron2"/>
    <dgm:cxn modelId="{4520509A-335F-4C51-B4BC-035DE4DFE8B0}" type="presParOf" srcId="{D7B9593C-BCF0-413A-A1CA-37C3B024C5DA}" destId="{C0C07021-0D61-4598-BF83-03B743F99B9E}" srcOrd="3" destOrd="0" presId="urn:microsoft.com/office/officeart/2005/8/layout/chevron2"/>
    <dgm:cxn modelId="{B88E6E62-BAAC-4453-9580-D571303DCBB3}" type="presParOf" srcId="{D7B9593C-BCF0-413A-A1CA-37C3B024C5DA}" destId="{834159F5-C943-45D7-A1B0-28ABF51619DF}" srcOrd="4" destOrd="0" presId="urn:microsoft.com/office/officeart/2005/8/layout/chevron2"/>
    <dgm:cxn modelId="{D2E97065-9490-4322-A69B-3C6967EE58C6}" type="presParOf" srcId="{834159F5-C943-45D7-A1B0-28ABF51619DF}" destId="{1416FA5F-400B-444A-8D9E-4D2A096B03E1}" srcOrd="0" destOrd="0" presId="urn:microsoft.com/office/officeart/2005/8/layout/chevron2"/>
    <dgm:cxn modelId="{81B48650-0652-4996-96A9-3725E2A92BE0}" type="presParOf" srcId="{834159F5-C943-45D7-A1B0-28ABF51619DF}" destId="{3E0261ED-D2B6-4169-AD24-21680BE84BFB}"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E873DC-9065-4857-86BF-F8ECB3991F4C}">
      <dsp:nvSpPr>
        <dsp:cNvPr id="0" name=""/>
        <dsp:cNvSpPr/>
      </dsp:nvSpPr>
      <dsp:spPr>
        <a:xfrm rot="21222342">
          <a:off x="-24160" y="1287128"/>
          <a:ext cx="8416156" cy="2870442"/>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23EF88-572D-4473-8ECC-AD2BDB275A5C}">
      <dsp:nvSpPr>
        <dsp:cNvPr id="0" name=""/>
        <dsp:cNvSpPr/>
      </dsp:nvSpPr>
      <dsp:spPr>
        <a:xfrm>
          <a:off x="5960717" y="938173"/>
          <a:ext cx="1172251" cy="1138986"/>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C6BABEB-10D4-4E0E-B35F-3F7180A40520}">
      <dsp:nvSpPr>
        <dsp:cNvPr id="0" name=""/>
        <dsp:cNvSpPr/>
      </dsp:nvSpPr>
      <dsp:spPr>
        <a:xfrm>
          <a:off x="3469786" y="3839813"/>
          <a:ext cx="3529240" cy="690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333" tIns="0" rIns="0" bIns="0" numCol="1" spcCol="1270" anchor="t" anchorCtr="0">
          <a:noAutofit/>
        </a:bodyPr>
        <a:lstStyle/>
        <a:p>
          <a:pPr marL="0" lvl="0" indent="0" algn="l" defTabSz="1422400">
            <a:lnSpc>
              <a:spcPct val="90000"/>
            </a:lnSpc>
            <a:spcBef>
              <a:spcPct val="0"/>
            </a:spcBef>
            <a:spcAft>
              <a:spcPct val="35000"/>
            </a:spcAft>
            <a:buNone/>
          </a:pPr>
          <a:endParaRPr lang="en-US" sz="3200" b="1" kern="1200"/>
        </a:p>
      </dsp:txBody>
      <dsp:txXfrm>
        <a:off x="3469786" y="3839813"/>
        <a:ext cx="3529240" cy="690580"/>
      </dsp:txXfrm>
    </dsp:sp>
    <dsp:sp modelId="{06BA67CE-C74F-4C7D-896A-AC3660EB7AE6}">
      <dsp:nvSpPr>
        <dsp:cNvPr id="0" name=""/>
        <dsp:cNvSpPr/>
      </dsp:nvSpPr>
      <dsp:spPr>
        <a:xfrm>
          <a:off x="3492812" y="3785667"/>
          <a:ext cx="393462" cy="393462"/>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E992FD5-609C-4160-8D69-348E21791558}">
      <dsp:nvSpPr>
        <dsp:cNvPr id="0" name=""/>
        <dsp:cNvSpPr/>
      </dsp:nvSpPr>
      <dsp:spPr>
        <a:xfrm>
          <a:off x="4622297" y="2355921"/>
          <a:ext cx="2407908" cy="1068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8487" tIns="0" rIns="0" bIns="0" numCol="1" spcCol="1270" anchor="t" anchorCtr="0">
          <a:noAutofit/>
        </a:bodyPr>
        <a:lstStyle/>
        <a:p>
          <a:pPr marL="0" lvl="0" indent="0" algn="l" defTabSz="1066800">
            <a:lnSpc>
              <a:spcPct val="90000"/>
            </a:lnSpc>
            <a:spcBef>
              <a:spcPct val="0"/>
            </a:spcBef>
            <a:spcAft>
              <a:spcPct val="35000"/>
            </a:spcAft>
            <a:buNone/>
          </a:pPr>
          <a:endParaRPr lang="en-US" sz="2400" b="1" kern="1200"/>
        </a:p>
      </dsp:txBody>
      <dsp:txXfrm>
        <a:off x="4622297" y="2355921"/>
        <a:ext cx="2407908" cy="1068651"/>
      </dsp:txXfrm>
    </dsp:sp>
    <dsp:sp modelId="{0120C181-B622-49F4-8307-B994071F2A81}">
      <dsp:nvSpPr>
        <dsp:cNvPr id="0" name=""/>
        <dsp:cNvSpPr/>
      </dsp:nvSpPr>
      <dsp:spPr>
        <a:xfrm>
          <a:off x="4594022" y="2237624"/>
          <a:ext cx="604354" cy="601655"/>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8D54DF0-E0E4-47AE-B5FE-24B39556BCF6}">
      <dsp:nvSpPr>
        <dsp:cNvPr id="0" name=""/>
        <dsp:cNvSpPr/>
      </dsp:nvSpPr>
      <dsp:spPr>
        <a:xfrm>
          <a:off x="4699289" y="741779"/>
          <a:ext cx="3741031" cy="15317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8334" tIns="0" rIns="0" bIns="0" numCol="1" spcCol="1270" anchor="t" anchorCtr="0">
          <a:noAutofit/>
        </a:bodyPr>
        <a:lstStyle/>
        <a:p>
          <a:pPr marL="0" lvl="0" indent="0" algn="l" defTabSz="1955800">
            <a:lnSpc>
              <a:spcPct val="90000"/>
            </a:lnSpc>
            <a:spcBef>
              <a:spcPct val="0"/>
            </a:spcBef>
            <a:spcAft>
              <a:spcPct val="35000"/>
            </a:spcAft>
            <a:buNone/>
          </a:pPr>
          <a:endParaRPr lang="en-US" sz="4400" b="1" i="1" kern="1200"/>
        </a:p>
      </dsp:txBody>
      <dsp:txXfrm>
        <a:off x="4699289" y="741779"/>
        <a:ext cx="3741031" cy="15317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276D1-E5EA-4484-9A67-8C7ADFF9B50E}">
      <dsp:nvSpPr>
        <dsp:cNvPr id="0" name=""/>
        <dsp:cNvSpPr/>
      </dsp:nvSpPr>
      <dsp:spPr>
        <a:xfrm>
          <a:off x="535049" y="369735"/>
          <a:ext cx="1475437" cy="147543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8BB3EA-A47A-4886-8540-4D1C1DD1B878}">
      <dsp:nvSpPr>
        <dsp:cNvPr id="0" name=""/>
        <dsp:cNvSpPr/>
      </dsp:nvSpPr>
      <dsp:spPr>
        <a:xfrm>
          <a:off x="849487" y="684173"/>
          <a:ext cx="846562" cy="846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9B47F0-310B-4632-AA79-369BB8DB03E7}">
      <dsp:nvSpPr>
        <dsp:cNvPr id="0" name=""/>
        <dsp:cNvSpPr/>
      </dsp:nvSpPr>
      <dsp:spPr>
        <a:xfrm>
          <a:off x="63393" y="2304736"/>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kern="1200" dirty="0">
              <a:latin typeface="Open Sans" pitchFamily="2" charset="0"/>
              <a:ea typeface="Open Sans" pitchFamily="2" charset="0"/>
              <a:cs typeface="Open Sans" pitchFamily="2" charset="0"/>
              <a:hlinkClick xmlns:r="http://schemas.openxmlformats.org/officeDocument/2006/relationships" r:id="rId3"/>
            </a:rPr>
            <a:t>MONTHLY Webinar</a:t>
          </a:r>
          <a:endParaRPr lang="en-US" sz="2000" b="1" kern="1200" dirty="0">
            <a:latin typeface="Open Sans" pitchFamily="2" charset="0"/>
            <a:ea typeface="Open Sans" pitchFamily="2" charset="0"/>
            <a:cs typeface="Open Sans" pitchFamily="2" charset="0"/>
          </a:endParaRPr>
        </a:p>
      </dsp:txBody>
      <dsp:txXfrm>
        <a:off x="63393" y="2304736"/>
        <a:ext cx="2418750" cy="720000"/>
      </dsp:txXfrm>
    </dsp:sp>
    <dsp:sp modelId="{850EBD77-802F-4900-9AB2-665495C0F741}">
      <dsp:nvSpPr>
        <dsp:cNvPr id="0" name=""/>
        <dsp:cNvSpPr/>
      </dsp:nvSpPr>
      <dsp:spPr>
        <a:xfrm>
          <a:off x="3377081" y="369735"/>
          <a:ext cx="1475437" cy="147543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388820-DF6F-41EF-87B6-EAF60B178E14}">
      <dsp:nvSpPr>
        <dsp:cNvPr id="0" name=""/>
        <dsp:cNvSpPr/>
      </dsp:nvSpPr>
      <dsp:spPr>
        <a:xfrm>
          <a:off x="3691518" y="684173"/>
          <a:ext cx="846562" cy="846562"/>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0876FA-66BB-4B73-90F2-3BF7C721A87A}">
      <dsp:nvSpPr>
        <dsp:cNvPr id="0" name=""/>
        <dsp:cNvSpPr/>
      </dsp:nvSpPr>
      <dsp:spPr>
        <a:xfrm>
          <a:off x="2905425" y="2304736"/>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kern="1200" dirty="0">
              <a:latin typeface="Open Sans" pitchFamily="2" charset="0"/>
              <a:ea typeface="Open Sans" pitchFamily="2" charset="0"/>
              <a:cs typeface="Open Sans" pitchFamily="2" charset="0"/>
              <a:hlinkClick xmlns:r="http://schemas.openxmlformats.org/officeDocument/2006/relationships" r:id="rId6"/>
            </a:rPr>
            <a:t>Volunteers Hub</a:t>
          </a:r>
          <a:endParaRPr lang="en-US" sz="2000" b="1" kern="1200" dirty="0">
            <a:latin typeface="Open Sans" pitchFamily="2" charset="0"/>
            <a:ea typeface="Open Sans" pitchFamily="2" charset="0"/>
            <a:cs typeface="Open Sans" pitchFamily="2" charset="0"/>
          </a:endParaRPr>
        </a:p>
      </dsp:txBody>
      <dsp:txXfrm>
        <a:off x="2905425" y="2304736"/>
        <a:ext cx="2418750" cy="720000"/>
      </dsp:txXfrm>
    </dsp:sp>
    <dsp:sp modelId="{C627F5EF-A715-46E7-8E95-F944A62AD24E}">
      <dsp:nvSpPr>
        <dsp:cNvPr id="0" name=""/>
        <dsp:cNvSpPr/>
      </dsp:nvSpPr>
      <dsp:spPr>
        <a:xfrm>
          <a:off x="6219112" y="369735"/>
          <a:ext cx="1475437" cy="147543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6830B2-B61A-4F3D-8BA3-39472771727E}">
      <dsp:nvSpPr>
        <dsp:cNvPr id="0" name=""/>
        <dsp:cNvSpPr/>
      </dsp:nvSpPr>
      <dsp:spPr>
        <a:xfrm>
          <a:off x="6533550" y="684173"/>
          <a:ext cx="846562" cy="84656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31F401-1913-4EFC-940E-78EAEA7E08A2}">
      <dsp:nvSpPr>
        <dsp:cNvPr id="0" name=""/>
        <dsp:cNvSpPr/>
      </dsp:nvSpPr>
      <dsp:spPr>
        <a:xfrm>
          <a:off x="5747456" y="2304736"/>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kern="1200" dirty="0">
              <a:latin typeface="Open Sans" pitchFamily="2" charset="0"/>
              <a:ea typeface="Open Sans" pitchFamily="2" charset="0"/>
              <a:cs typeface="Open Sans" pitchFamily="2" charset="0"/>
              <a:hlinkClick xmlns:r="http://schemas.openxmlformats.org/officeDocument/2006/relationships" r:id="rId9"/>
            </a:rPr>
            <a:t>New Advocate Starter Pack</a:t>
          </a:r>
          <a:endParaRPr lang="en-US" sz="2000" b="1" kern="1200" dirty="0">
            <a:latin typeface="Open Sans" pitchFamily="2" charset="0"/>
            <a:ea typeface="Open Sans" pitchFamily="2" charset="0"/>
            <a:cs typeface="Open Sans" pitchFamily="2" charset="0"/>
          </a:endParaRPr>
        </a:p>
      </dsp:txBody>
      <dsp:txXfrm>
        <a:off x="5747456" y="2304736"/>
        <a:ext cx="241875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0E1621-CD52-4D15-8C1D-AD74D50E298E}">
      <dsp:nvSpPr>
        <dsp:cNvPr id="0" name=""/>
        <dsp:cNvSpPr/>
      </dsp:nvSpPr>
      <dsp:spPr>
        <a:xfrm rot="5400000">
          <a:off x="-189137" y="191788"/>
          <a:ext cx="1260913" cy="88263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rtl="0">
            <a:lnSpc>
              <a:spcPct val="90000"/>
            </a:lnSpc>
            <a:spcBef>
              <a:spcPct val="0"/>
            </a:spcBef>
            <a:spcAft>
              <a:spcPct val="35000"/>
            </a:spcAft>
            <a:buNone/>
          </a:pPr>
          <a:r>
            <a:rPr lang="en-US" sz="2200" b="1" kern="1200" dirty="0">
              <a:solidFill>
                <a:schemeClr val="tx1"/>
              </a:solidFill>
              <a:latin typeface="Open Sans"/>
              <a:ea typeface="Open Sans"/>
              <a:cs typeface="Open Sans"/>
            </a:rPr>
            <a:t>Step 1</a:t>
          </a:r>
        </a:p>
      </dsp:txBody>
      <dsp:txXfrm rot="-5400000">
        <a:off x="1" y="443971"/>
        <a:ext cx="882639" cy="378274"/>
      </dsp:txXfrm>
    </dsp:sp>
    <dsp:sp modelId="{152F4D7A-5406-442B-BD00-392DE21E441D}">
      <dsp:nvSpPr>
        <dsp:cNvPr id="0" name=""/>
        <dsp:cNvSpPr/>
      </dsp:nvSpPr>
      <dsp:spPr>
        <a:xfrm rot="5400000">
          <a:off x="4012085" y="-3126794"/>
          <a:ext cx="819594" cy="707848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rtl="0">
            <a:lnSpc>
              <a:spcPct val="90000"/>
            </a:lnSpc>
            <a:spcBef>
              <a:spcPct val="0"/>
            </a:spcBef>
            <a:spcAft>
              <a:spcPct val="15000"/>
            </a:spcAft>
            <a:buChar char="•"/>
          </a:pPr>
          <a:r>
            <a:rPr lang="en-US" sz="2200" b="0" kern="1200" dirty="0">
              <a:solidFill>
                <a:schemeClr val="tx1"/>
              </a:solidFill>
              <a:latin typeface="Open Sans"/>
              <a:ea typeface="Open Sans"/>
              <a:cs typeface="Open Sans"/>
            </a:rPr>
            <a:t>You will</a:t>
          </a:r>
          <a:r>
            <a:rPr lang="en-US" sz="2200" b="1" kern="1200" dirty="0">
              <a:solidFill>
                <a:schemeClr val="tx1"/>
              </a:solidFill>
              <a:latin typeface="Open Sans"/>
              <a:ea typeface="Open Sans"/>
              <a:cs typeface="Open Sans"/>
            </a:rPr>
            <a:t> </a:t>
          </a:r>
          <a:r>
            <a:rPr lang="en-US" sz="2200" b="1" kern="1200" dirty="0">
              <a:solidFill>
                <a:srgbClr val="E41034"/>
              </a:solidFill>
              <a:latin typeface="Open Sans"/>
              <a:ea typeface="Open Sans"/>
              <a:cs typeface="Open Sans"/>
            </a:rPr>
            <a:t>receive a follow-up email </a:t>
          </a:r>
          <a:r>
            <a:rPr lang="en-US" sz="2200" kern="1200" dirty="0">
              <a:solidFill>
                <a:schemeClr val="tx1"/>
              </a:solidFill>
              <a:latin typeface="Open Sans"/>
              <a:ea typeface="Open Sans"/>
              <a:cs typeface="Open Sans"/>
            </a:rPr>
            <a:t>with resources</a:t>
          </a:r>
          <a:endParaRPr lang="en-US" sz="2200" b="1" kern="1200" dirty="0">
            <a:solidFill>
              <a:srgbClr val="ED1944"/>
            </a:solidFill>
            <a:latin typeface="Open Sans"/>
            <a:ea typeface="Open Sans"/>
            <a:cs typeface="Open Sans"/>
          </a:endParaRPr>
        </a:p>
        <a:p>
          <a:pPr marL="228600" lvl="1" indent="-228600" algn="l" defTabSz="977900">
            <a:lnSpc>
              <a:spcPct val="90000"/>
            </a:lnSpc>
            <a:spcBef>
              <a:spcPct val="0"/>
            </a:spcBef>
            <a:spcAft>
              <a:spcPct val="15000"/>
            </a:spcAft>
            <a:buChar char="•"/>
          </a:pPr>
          <a:r>
            <a:rPr lang="en-US" sz="2200" kern="1200" dirty="0">
              <a:latin typeface="Open Sans"/>
              <a:ea typeface="Open Sans"/>
              <a:cs typeface="Open Sans"/>
            </a:rPr>
            <a:t>Schedule a 1:1 if you still have questions</a:t>
          </a:r>
        </a:p>
      </dsp:txBody>
      <dsp:txXfrm rot="-5400000">
        <a:off x="882640" y="42660"/>
        <a:ext cx="7038477" cy="739576"/>
      </dsp:txXfrm>
    </dsp:sp>
    <dsp:sp modelId="{10C9C05A-B9D2-45B7-8672-3894BA4F04F7}">
      <dsp:nvSpPr>
        <dsp:cNvPr id="0" name=""/>
        <dsp:cNvSpPr/>
      </dsp:nvSpPr>
      <dsp:spPr>
        <a:xfrm rot="5400000">
          <a:off x="-189137" y="1267697"/>
          <a:ext cx="1260913" cy="88263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rtl="0">
            <a:lnSpc>
              <a:spcPct val="90000"/>
            </a:lnSpc>
            <a:spcBef>
              <a:spcPct val="0"/>
            </a:spcBef>
            <a:spcAft>
              <a:spcPct val="35000"/>
            </a:spcAft>
            <a:buNone/>
          </a:pPr>
          <a:r>
            <a:rPr lang="en-US" sz="2200" b="1" kern="1200" dirty="0">
              <a:solidFill>
                <a:schemeClr val="tx1"/>
              </a:solidFill>
              <a:latin typeface="Open Sans"/>
              <a:ea typeface="Open Sans"/>
              <a:cs typeface="Open Sans"/>
            </a:rPr>
            <a:t>Step 2</a:t>
          </a:r>
        </a:p>
      </dsp:txBody>
      <dsp:txXfrm rot="-5400000">
        <a:off x="1" y="1519880"/>
        <a:ext cx="882639" cy="378274"/>
      </dsp:txXfrm>
    </dsp:sp>
    <dsp:sp modelId="{30841C3C-3310-4F6A-9B2E-D6674E91224C}">
      <dsp:nvSpPr>
        <dsp:cNvPr id="0" name=""/>
        <dsp:cNvSpPr/>
      </dsp:nvSpPr>
      <dsp:spPr>
        <a:xfrm rot="5400000">
          <a:off x="4012085" y="-2050885"/>
          <a:ext cx="819594" cy="707848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rtl="0">
            <a:lnSpc>
              <a:spcPct val="90000"/>
            </a:lnSpc>
            <a:spcBef>
              <a:spcPct val="0"/>
            </a:spcBef>
            <a:spcAft>
              <a:spcPct val="15000"/>
            </a:spcAft>
            <a:buClrTx/>
            <a:buFont typeface="Arial" panose="020B0604020202020204" pitchFamily="34" charset="0"/>
            <a:buChar char="•"/>
          </a:pPr>
          <a:r>
            <a:rPr lang="en-US" sz="2100" b="0" kern="1200" dirty="0">
              <a:solidFill>
                <a:schemeClr val="tx1"/>
              </a:solidFill>
              <a:latin typeface="Open Sans"/>
              <a:ea typeface="Open Sans"/>
              <a:cs typeface="Open Sans"/>
            </a:rPr>
            <a:t>Fill out the </a:t>
          </a:r>
          <a:r>
            <a:rPr lang="en-US" sz="2100" b="1" kern="1200" dirty="0">
              <a:solidFill>
                <a:srgbClr val="E41034"/>
              </a:solidFill>
              <a:latin typeface="Open Sans"/>
              <a:ea typeface="Open Sans"/>
              <a:cs typeface="Open Sans"/>
            </a:rPr>
            <a:t>volunteer onboarding form </a:t>
          </a:r>
          <a:r>
            <a:rPr lang="en-US" sz="2100" b="0" kern="1200" dirty="0">
              <a:solidFill>
                <a:schemeClr val="tx1"/>
              </a:solidFill>
              <a:latin typeface="Open Sans"/>
              <a:ea typeface="Open Sans"/>
              <a:cs typeface="Open Sans"/>
            </a:rPr>
            <a:t>to join</a:t>
          </a:r>
          <a:endParaRPr lang="en-US" sz="2100" kern="1200" dirty="0">
            <a:solidFill>
              <a:schemeClr val="tx1"/>
            </a:solidFill>
            <a:latin typeface="Open Sans"/>
            <a:ea typeface="Open Sans"/>
            <a:cs typeface="Open Sans"/>
          </a:endParaRPr>
        </a:p>
        <a:p>
          <a:pPr marL="228600" lvl="1" indent="-228600" algn="l" defTabSz="933450" rtl="0">
            <a:lnSpc>
              <a:spcPct val="90000"/>
            </a:lnSpc>
            <a:spcBef>
              <a:spcPct val="0"/>
            </a:spcBef>
            <a:spcAft>
              <a:spcPct val="15000"/>
            </a:spcAft>
            <a:buChar char="•"/>
          </a:pPr>
          <a:r>
            <a:rPr lang="en-US" sz="2100" kern="1200" dirty="0">
              <a:latin typeface="Open Sans"/>
              <a:ea typeface="Open Sans"/>
              <a:cs typeface="Open Sans"/>
            </a:rPr>
            <a:t>Get your </a:t>
          </a:r>
          <a:r>
            <a:rPr lang="en-US" sz="2100" b="1" kern="1200" dirty="0">
              <a:solidFill>
                <a:srgbClr val="E41034"/>
              </a:solidFill>
              <a:latin typeface="Open Sans"/>
              <a:ea typeface="Open Sans"/>
              <a:cs typeface="Open Sans"/>
            </a:rPr>
            <a:t>New Advocate Starter Pack</a:t>
          </a:r>
          <a:r>
            <a:rPr lang="en-US" sz="2100" kern="1200" dirty="0">
              <a:latin typeface="Open Sans"/>
              <a:ea typeface="Open Sans"/>
              <a:cs typeface="Open Sans"/>
            </a:rPr>
            <a:t> </a:t>
          </a:r>
        </a:p>
      </dsp:txBody>
      <dsp:txXfrm rot="-5400000">
        <a:off x="882640" y="1118569"/>
        <a:ext cx="7038477" cy="739576"/>
      </dsp:txXfrm>
    </dsp:sp>
    <dsp:sp modelId="{1416FA5F-400B-444A-8D9E-4D2A096B03E1}">
      <dsp:nvSpPr>
        <dsp:cNvPr id="0" name=""/>
        <dsp:cNvSpPr/>
      </dsp:nvSpPr>
      <dsp:spPr>
        <a:xfrm rot="5400000">
          <a:off x="-189137" y="2576526"/>
          <a:ext cx="1260913" cy="88263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rtl="0">
            <a:lnSpc>
              <a:spcPct val="90000"/>
            </a:lnSpc>
            <a:spcBef>
              <a:spcPct val="0"/>
            </a:spcBef>
            <a:spcAft>
              <a:spcPct val="35000"/>
            </a:spcAft>
            <a:buNone/>
          </a:pPr>
          <a:r>
            <a:rPr lang="en-US" sz="2200" b="1" kern="1200" dirty="0">
              <a:solidFill>
                <a:schemeClr val="tx1"/>
              </a:solidFill>
              <a:latin typeface="Open Sans"/>
              <a:ea typeface="Open Sans"/>
              <a:cs typeface="Open Sans"/>
            </a:rPr>
            <a:t>Step 3</a:t>
          </a:r>
        </a:p>
      </dsp:txBody>
      <dsp:txXfrm rot="-5400000">
        <a:off x="1" y="2828709"/>
        <a:ext cx="882639" cy="378274"/>
      </dsp:txXfrm>
    </dsp:sp>
    <dsp:sp modelId="{3E0261ED-D2B6-4169-AD24-21680BE84BFB}">
      <dsp:nvSpPr>
        <dsp:cNvPr id="0" name=""/>
        <dsp:cNvSpPr/>
      </dsp:nvSpPr>
      <dsp:spPr>
        <a:xfrm rot="5400000">
          <a:off x="3779165" y="-742056"/>
          <a:ext cx="1285434" cy="707848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rtl="0">
            <a:lnSpc>
              <a:spcPct val="90000"/>
            </a:lnSpc>
            <a:spcBef>
              <a:spcPct val="0"/>
            </a:spcBef>
            <a:spcAft>
              <a:spcPct val="15000"/>
            </a:spcAft>
            <a:buChar char="•"/>
          </a:pPr>
          <a:r>
            <a:rPr lang="en-US" sz="2100" kern="1200" dirty="0">
              <a:latin typeface="Open Sans"/>
              <a:ea typeface="Open Sans"/>
              <a:cs typeface="Open Sans"/>
            </a:rPr>
            <a:t>We will </a:t>
          </a:r>
          <a:r>
            <a:rPr lang="en-US" sz="2100" b="1" kern="1200" dirty="0">
              <a:solidFill>
                <a:srgbClr val="ED1944"/>
              </a:solidFill>
              <a:latin typeface="Open Sans"/>
              <a:ea typeface="Open Sans"/>
              <a:cs typeface="Open Sans"/>
            </a:rPr>
            <a:t>share next steps via email</a:t>
          </a:r>
          <a:endParaRPr lang="en-US" sz="2100" b="0" kern="1200" dirty="0">
            <a:solidFill>
              <a:srgbClr val="ED1944"/>
            </a:solidFill>
            <a:highlight>
              <a:srgbClr val="FFFF00"/>
            </a:highlight>
            <a:latin typeface="Open Sans"/>
            <a:ea typeface="Open Sans"/>
            <a:cs typeface="Open Sans"/>
          </a:endParaRPr>
        </a:p>
        <a:p>
          <a:pPr marL="228600" lvl="1" indent="-228600" algn="l" defTabSz="933450" rtl="0">
            <a:lnSpc>
              <a:spcPct val="90000"/>
            </a:lnSpc>
            <a:spcBef>
              <a:spcPct val="0"/>
            </a:spcBef>
            <a:spcAft>
              <a:spcPct val="15000"/>
            </a:spcAft>
            <a:buChar char="•"/>
          </a:pPr>
          <a:r>
            <a:rPr lang="en-US" sz="2100" kern="1200" dirty="0">
              <a:latin typeface="Open Sans"/>
              <a:ea typeface="Open Sans"/>
              <a:cs typeface="Open Sans"/>
            </a:rPr>
            <a:t>Questions? Email us at volunteer@results.org</a:t>
          </a:r>
          <a:endParaRPr lang="en-US" sz="2100" b="1" kern="1200" dirty="0">
            <a:solidFill>
              <a:schemeClr val="tx1"/>
            </a:solidFill>
            <a:latin typeface="Open Sans"/>
            <a:ea typeface="Open Sans"/>
            <a:cs typeface="Open Sans"/>
          </a:endParaRPr>
        </a:p>
      </dsp:txBody>
      <dsp:txXfrm rot="-5400000">
        <a:off x="882639" y="2217220"/>
        <a:ext cx="7015736" cy="1159934"/>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26610F-83DF-79F9-33F8-46A2BEFDD11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sz="1100">
              <a:latin typeface="Open Sans" pitchFamily="2" charset="0"/>
              <a:ea typeface="Open Sans" pitchFamily="2" charset="0"/>
              <a:cs typeface="Open Sans" pitchFamily="2" charset="0"/>
            </a:endParaRPr>
          </a:p>
        </p:txBody>
      </p:sp>
      <p:sp>
        <p:nvSpPr>
          <p:cNvPr id="3" name="Date Placeholder 2">
            <a:extLst>
              <a:ext uri="{FF2B5EF4-FFF2-40B4-BE49-F238E27FC236}">
                <a16:creationId xmlns:a16="http://schemas.microsoft.com/office/drawing/2014/main" id="{45DFA258-7F9E-BE1E-1118-E87B800D000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2701EB9-D398-4211-83C1-954D64E76C65}" type="datetimeFigureOut">
              <a:rPr lang="en-US" sz="1100" smtClean="0">
                <a:latin typeface="Open Sans" pitchFamily="2" charset="0"/>
                <a:ea typeface="Open Sans" pitchFamily="2" charset="0"/>
                <a:cs typeface="Open Sans" pitchFamily="2" charset="0"/>
              </a:rPr>
              <a:t>2/18/2025</a:t>
            </a:fld>
            <a:endParaRPr lang="en-US" sz="1100">
              <a:latin typeface="Open Sans" pitchFamily="2" charset="0"/>
              <a:ea typeface="Open Sans" pitchFamily="2" charset="0"/>
              <a:cs typeface="Open Sans" pitchFamily="2" charset="0"/>
            </a:endParaRPr>
          </a:p>
        </p:txBody>
      </p:sp>
      <p:sp>
        <p:nvSpPr>
          <p:cNvPr id="4" name="Footer Placeholder 3">
            <a:extLst>
              <a:ext uri="{FF2B5EF4-FFF2-40B4-BE49-F238E27FC236}">
                <a16:creationId xmlns:a16="http://schemas.microsoft.com/office/drawing/2014/main" id="{8E3DC261-2270-4A5F-EBF0-2DC5765E805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sz="1100">
              <a:latin typeface="Open Sans" pitchFamily="2" charset="0"/>
              <a:ea typeface="Open Sans" pitchFamily="2" charset="0"/>
              <a:cs typeface="Open Sans" pitchFamily="2" charset="0"/>
            </a:endParaRPr>
          </a:p>
        </p:txBody>
      </p:sp>
      <p:sp>
        <p:nvSpPr>
          <p:cNvPr id="5" name="Slide Number Placeholder 4">
            <a:extLst>
              <a:ext uri="{FF2B5EF4-FFF2-40B4-BE49-F238E27FC236}">
                <a16:creationId xmlns:a16="http://schemas.microsoft.com/office/drawing/2014/main" id="{D5F231E1-DD42-1C9F-769D-32AA00489A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A56921-9A57-45F4-918A-4251053F4824}" type="slidenum">
              <a:rPr lang="en-US" sz="1100" smtClean="0">
                <a:latin typeface="Open Sans" pitchFamily="2" charset="0"/>
                <a:ea typeface="Open Sans" pitchFamily="2" charset="0"/>
                <a:cs typeface="Open Sans" pitchFamily="2" charset="0"/>
              </a:rPr>
              <a:t>‹#›</a:t>
            </a:fld>
            <a:endParaRPr lang="en-US" sz="1100">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32325997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100">
                <a:latin typeface="Open Sans" pitchFamily="2" charset="0"/>
                <a:ea typeface="Open Sans" pitchFamily="2" charset="0"/>
                <a:cs typeface="Open Sans" pitchFamily="2"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100">
                <a:latin typeface="Open Sans" pitchFamily="2" charset="0"/>
                <a:ea typeface="Open Sans" pitchFamily="2" charset="0"/>
                <a:cs typeface="Open Sans" pitchFamily="2" charset="0"/>
              </a:defRPr>
            </a:lvl1pPr>
          </a:lstStyle>
          <a:p>
            <a:fld id="{36BD4AF3-D86E-456E-B40B-702753F85C4E}" type="datetimeFigureOut">
              <a:rPr lang="en-US" smtClean="0"/>
              <a:pPr/>
              <a:t>2/18/2025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100">
                <a:latin typeface="Open Sans" pitchFamily="2" charset="0"/>
                <a:ea typeface="Open Sans" pitchFamily="2" charset="0"/>
                <a:cs typeface="Open Sans"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100">
                <a:latin typeface="Open Sans" pitchFamily="2" charset="0"/>
                <a:ea typeface="Open Sans" pitchFamily="2" charset="0"/>
                <a:cs typeface="Open Sans" pitchFamily="2" charset="0"/>
              </a:defRPr>
            </a:lvl1pPr>
          </a:lstStyle>
          <a:p>
            <a:fld id="{E1A05357-FEDC-42A6-A9AA-A177021FF7C8}" type="slidenum">
              <a:rPr lang="en-US" smtClean="0"/>
              <a:pPr/>
              <a:t>‹#›</a:t>
            </a:fld>
            <a:endParaRPr lang="en-US"/>
          </a:p>
        </p:txBody>
      </p:sp>
    </p:spTree>
    <p:extLst>
      <p:ext uri="{BB962C8B-B14F-4D97-AF65-F5344CB8AC3E}">
        <p14:creationId xmlns:p14="http://schemas.microsoft.com/office/powerpoint/2010/main" val="3262573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Open Sans" pitchFamily="2" charset="0"/>
        <a:ea typeface="Open Sans" pitchFamily="2" charset="0"/>
        <a:cs typeface="Open Sans" pitchFamily="2" charset="0"/>
      </a:defRPr>
    </a:lvl1pPr>
    <a:lvl2pPr marL="457200" algn="l" defTabSz="914400" rtl="0" eaLnBrk="1" latinLnBrk="0" hangingPunct="1">
      <a:defRPr sz="1200" kern="1200">
        <a:solidFill>
          <a:schemeClr val="tx1"/>
        </a:solidFill>
        <a:latin typeface="Open Sans" pitchFamily="2" charset="0"/>
        <a:ea typeface="Open Sans" pitchFamily="2" charset="0"/>
        <a:cs typeface="Open Sans" pitchFamily="2" charset="0"/>
      </a:defRPr>
    </a:lvl2pPr>
    <a:lvl3pPr marL="914400" algn="l" defTabSz="914400" rtl="0" eaLnBrk="1" latinLnBrk="0" hangingPunct="1">
      <a:defRPr sz="1200" kern="1200">
        <a:solidFill>
          <a:schemeClr val="tx1"/>
        </a:solidFill>
        <a:latin typeface="Open Sans" pitchFamily="2" charset="0"/>
        <a:ea typeface="Open Sans" pitchFamily="2" charset="0"/>
        <a:cs typeface="Open Sans" pitchFamily="2" charset="0"/>
      </a:defRPr>
    </a:lvl3pPr>
    <a:lvl4pPr marL="1371600" algn="l" defTabSz="914400" rtl="0" eaLnBrk="1" latinLnBrk="0" hangingPunct="1">
      <a:defRPr sz="1200" kern="1200">
        <a:solidFill>
          <a:schemeClr val="tx1"/>
        </a:solidFill>
        <a:latin typeface="Open Sans" pitchFamily="2" charset="0"/>
        <a:ea typeface="Open Sans" pitchFamily="2" charset="0"/>
        <a:cs typeface="Open Sans" pitchFamily="2" charset="0"/>
      </a:defRPr>
    </a:lvl4pPr>
    <a:lvl5pPr marL="1828800" algn="l" defTabSz="914400" rtl="0" eaLnBrk="1" latinLnBrk="0" hangingPunct="1">
      <a:defRPr sz="1200" kern="1200">
        <a:solidFill>
          <a:schemeClr val="tx1"/>
        </a:solidFill>
        <a:latin typeface="Open Sans" pitchFamily="2" charset="0"/>
        <a:ea typeface="Open Sans" pitchFamily="2" charset="0"/>
        <a:cs typeface="Open Sans" pitchFamily="2"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A05357-FEDC-42A6-A9AA-A177021FF7C8}" type="slidenum">
              <a:rPr lang="en-US" smtClean="0"/>
              <a:pPr/>
              <a:t>1</a:t>
            </a:fld>
            <a:endParaRPr lang="en-US"/>
          </a:p>
        </p:txBody>
      </p:sp>
    </p:spTree>
    <p:extLst>
      <p:ext uri="{BB962C8B-B14F-4D97-AF65-F5344CB8AC3E}">
        <p14:creationId xmlns:p14="http://schemas.microsoft.com/office/powerpoint/2010/main" val="2951457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A05357-FEDC-42A6-A9AA-A177021FF7C8}" type="slidenum">
              <a:rPr lang="en-US" smtClean="0"/>
              <a:pPr/>
              <a:t>26</a:t>
            </a:fld>
            <a:endParaRPr lang="en-US"/>
          </a:p>
        </p:txBody>
      </p:sp>
    </p:spTree>
    <p:extLst>
      <p:ext uri="{BB962C8B-B14F-4D97-AF65-F5344CB8AC3E}">
        <p14:creationId xmlns:p14="http://schemas.microsoft.com/office/powerpoint/2010/main" val="3614057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A05357-FEDC-42A6-A9AA-A177021FF7C8}" type="slidenum">
              <a:rPr lang="en-US" smtClean="0"/>
              <a:pPr/>
              <a:t>28</a:t>
            </a:fld>
            <a:endParaRPr lang="en-US"/>
          </a:p>
        </p:txBody>
      </p:sp>
    </p:spTree>
    <p:extLst>
      <p:ext uri="{BB962C8B-B14F-4D97-AF65-F5344CB8AC3E}">
        <p14:creationId xmlns:p14="http://schemas.microsoft.com/office/powerpoint/2010/main" val="73840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A05357-FEDC-42A6-A9AA-A177021FF7C8}" type="slidenum">
              <a:rPr lang="en-US" smtClean="0"/>
              <a:pPr/>
              <a:t>30</a:t>
            </a:fld>
            <a:endParaRPr lang="en-US"/>
          </a:p>
        </p:txBody>
      </p:sp>
    </p:spTree>
    <p:extLst>
      <p:ext uri="{BB962C8B-B14F-4D97-AF65-F5344CB8AC3E}">
        <p14:creationId xmlns:p14="http://schemas.microsoft.com/office/powerpoint/2010/main" val="830627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A05357-FEDC-42A6-A9AA-A177021FF7C8}" type="slidenum">
              <a:rPr lang="en-US" smtClean="0"/>
              <a:pPr/>
              <a:t>33</a:t>
            </a:fld>
            <a:endParaRPr lang="en-US"/>
          </a:p>
        </p:txBody>
      </p:sp>
    </p:spTree>
    <p:extLst>
      <p:ext uri="{BB962C8B-B14F-4D97-AF65-F5344CB8AC3E}">
        <p14:creationId xmlns:p14="http://schemas.microsoft.com/office/powerpoint/2010/main" val="2537741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C0A012-6833-4702-861A-20C31DE991F6}" type="slidenum">
              <a:rPr lang="en-US" smtClean="0"/>
              <a:t>3</a:t>
            </a:fld>
            <a:endParaRPr lang="en-US"/>
          </a:p>
        </p:txBody>
      </p:sp>
    </p:spTree>
    <p:extLst>
      <p:ext uri="{BB962C8B-B14F-4D97-AF65-F5344CB8AC3E}">
        <p14:creationId xmlns:p14="http://schemas.microsoft.com/office/powerpoint/2010/main" val="3903337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EB412F-BD62-4D23-A74D-7CDB5EF1780C}" type="slidenum">
              <a:rPr lang="en-US" smtClean="0"/>
              <a:t>7</a:t>
            </a:fld>
            <a:endParaRPr lang="en-US"/>
          </a:p>
        </p:txBody>
      </p:sp>
    </p:spTree>
    <p:extLst>
      <p:ext uri="{BB962C8B-B14F-4D97-AF65-F5344CB8AC3E}">
        <p14:creationId xmlns:p14="http://schemas.microsoft.com/office/powerpoint/2010/main" val="3063819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A05357-FEDC-42A6-A9AA-A177021FF7C8}" type="slidenum">
              <a:rPr lang="en-US" smtClean="0"/>
              <a:pPr/>
              <a:t>9</a:t>
            </a:fld>
            <a:endParaRPr lang="en-US"/>
          </a:p>
        </p:txBody>
      </p:sp>
    </p:spTree>
    <p:extLst>
      <p:ext uri="{BB962C8B-B14F-4D97-AF65-F5344CB8AC3E}">
        <p14:creationId xmlns:p14="http://schemas.microsoft.com/office/powerpoint/2010/main" val="4159635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A05357-FEDC-42A6-A9AA-A177021FF7C8}" type="slidenum">
              <a:rPr lang="en-US" smtClean="0"/>
              <a:pPr/>
              <a:t>10</a:t>
            </a:fld>
            <a:endParaRPr lang="en-US"/>
          </a:p>
        </p:txBody>
      </p:sp>
    </p:spTree>
    <p:extLst>
      <p:ext uri="{BB962C8B-B14F-4D97-AF65-F5344CB8AC3E}">
        <p14:creationId xmlns:p14="http://schemas.microsoft.com/office/powerpoint/2010/main" val="2243015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A05357-FEDC-42A6-A9AA-A177021FF7C8}" type="slidenum">
              <a:rPr lang="en-US" smtClean="0"/>
              <a:pPr/>
              <a:t>11</a:t>
            </a:fld>
            <a:endParaRPr lang="en-US"/>
          </a:p>
        </p:txBody>
      </p:sp>
    </p:spTree>
    <p:extLst>
      <p:ext uri="{BB962C8B-B14F-4D97-AF65-F5344CB8AC3E}">
        <p14:creationId xmlns:p14="http://schemas.microsoft.com/office/powerpoint/2010/main" val="1226918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A7BDF2-4A34-4B27-8FB8-A1399C1844FC}" type="slidenum">
              <a:rPr lang="en-US" smtClean="0"/>
              <a:t>22</a:t>
            </a:fld>
            <a:endParaRPr lang="en-US"/>
          </a:p>
        </p:txBody>
      </p:sp>
    </p:spTree>
    <p:extLst>
      <p:ext uri="{BB962C8B-B14F-4D97-AF65-F5344CB8AC3E}">
        <p14:creationId xmlns:p14="http://schemas.microsoft.com/office/powerpoint/2010/main" val="3690883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ffectLst/>
              <a:latin typeface="Helvetica Neue" panose="02000503000000020004" pitchFamily="2"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EB412F-BD62-4D23-A74D-7CDB5EF178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034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ffectLst/>
              <a:latin typeface="Helvetica Neue" panose="02000503000000020004" pitchFamily="2"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EB412F-BD62-4D23-A74D-7CDB5EF178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382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48425-6B21-A1F0-10ED-D38E84C8B9DD}"/>
              </a:ext>
            </a:extLst>
          </p:cNvPr>
          <p:cNvSpPr>
            <a:spLocks noGrp="1"/>
          </p:cNvSpPr>
          <p:nvPr>
            <p:ph type="title"/>
          </p:nvPr>
        </p:nvSpPr>
        <p:spPr>
          <a:xfrm>
            <a:off x="457200" y="3578679"/>
            <a:ext cx="8229600" cy="857250"/>
          </a:xfrm>
          <a:prstGeom prst="rect">
            <a:avLst/>
          </a:prstGeom>
        </p:spPr>
        <p:txBody>
          <a:bodyPr vert="horz" lIns="91440" tIns="45720" rIns="91440" bIns="45720" rtlCol="0" anchor="ctr">
            <a:normAutofit/>
          </a:bodyPr>
          <a:lstStyle>
            <a:lvl1pPr>
              <a:lnSpc>
                <a:spcPct val="114000"/>
              </a:lnSpc>
              <a:defRPr/>
            </a:lvl1pPr>
          </a:lstStyle>
          <a:p>
            <a:r>
              <a:rPr lang="en-US"/>
              <a:t>Click to edit Master title style</a:t>
            </a:r>
          </a:p>
        </p:txBody>
      </p:sp>
    </p:spTree>
    <p:extLst>
      <p:ext uri="{BB962C8B-B14F-4D97-AF65-F5344CB8AC3E}">
        <p14:creationId xmlns:p14="http://schemas.microsoft.com/office/powerpoint/2010/main" val="4099950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4" name="Slide Number Placeholder 3"/>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511260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9617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04787"/>
            <a:ext cx="3008313" cy="871538"/>
          </a:xfrm>
        </p:spPr>
        <p:txBody>
          <a:bodyPr anchor="b"/>
          <a:lstStyle>
            <a:lvl1pPr algn="l">
              <a:lnSpc>
                <a:spcPct val="114000"/>
              </a:lnSpc>
              <a:defRPr sz="2000" b="1"/>
            </a:lvl1pPr>
          </a:lstStyle>
          <a:p>
            <a:r>
              <a:rPr lang="en-US"/>
              <a:t>Click to edit master title style</a:t>
            </a:r>
          </a:p>
        </p:txBody>
      </p:sp>
      <p:sp>
        <p:nvSpPr>
          <p:cNvPr id="3" name="Content Placeholder 2"/>
          <p:cNvSpPr>
            <a:spLocks noGrp="1"/>
          </p:cNvSpPr>
          <p:nvPr>
            <p:ph idx="1" hasCustomPrompt="1"/>
          </p:nvPr>
        </p:nvSpPr>
        <p:spPr>
          <a:xfrm>
            <a:off x="3575050" y="204788"/>
            <a:ext cx="4235450" cy="4389835"/>
          </a:xfrm>
        </p:spPr>
        <p:txBody>
          <a:bodyPr/>
          <a:lstStyle>
            <a:lvl1pPr>
              <a:lnSpc>
                <a:spcPct val="114000"/>
              </a:lnSpc>
              <a:defRPr sz="3200"/>
            </a:lvl1pPr>
            <a:lvl2pPr>
              <a:lnSpc>
                <a:spcPct val="114000"/>
              </a:lnSpc>
              <a:defRPr sz="2800"/>
            </a:lvl2pPr>
            <a:lvl3pPr>
              <a:lnSpc>
                <a:spcPct val="114000"/>
              </a:lnSpc>
              <a:defRPr sz="2400"/>
            </a:lvl3pPr>
            <a:lvl4pPr>
              <a:lnSpc>
                <a:spcPct val="114000"/>
              </a:lnSpc>
              <a:defRPr sz="2000"/>
            </a:lvl4pPr>
            <a:lvl5pPr>
              <a:lnSpc>
                <a:spcPct val="114000"/>
              </a:lnSpc>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lnSpc>
                <a:spcPct val="1140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
        <p:nvSpPr>
          <p:cNvPr id="5" name="Date Placeholder 4"/>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14555818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3600450"/>
            <a:ext cx="5486400" cy="425054"/>
          </a:xfrm>
        </p:spPr>
        <p:txBody>
          <a:bodyPr anchor="b"/>
          <a:lstStyle>
            <a:lvl1pPr algn="l">
              <a:lnSpc>
                <a:spcPct val="114000"/>
              </a:lnSpc>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hasCustomPrompt="1"/>
          </p:nvPr>
        </p:nvSpPr>
        <p:spPr>
          <a:xfrm>
            <a:off x="1792288" y="4025503"/>
            <a:ext cx="5486400" cy="603647"/>
          </a:xfrm>
        </p:spPr>
        <p:txBody>
          <a:bodyPr/>
          <a:lstStyle>
            <a:lvl1pPr marL="0" indent="0">
              <a:lnSpc>
                <a:spcPct val="1140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
        <p:nvSpPr>
          <p:cNvPr id="5" name="Date Placeholder 4"/>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23039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14000"/>
              </a:lnSpc>
              <a:defRPr/>
            </a:lvl1pPr>
          </a:lstStyle>
          <a:p>
            <a:r>
              <a:rPr lang="en-US"/>
              <a:t>Click to edit master title style</a:t>
            </a:r>
          </a:p>
        </p:txBody>
      </p:sp>
      <p:sp>
        <p:nvSpPr>
          <p:cNvPr id="3" name="Vertical Text Placeholder 2"/>
          <p:cNvSpPr>
            <a:spLocks noGrp="1"/>
          </p:cNvSpPr>
          <p:nvPr>
            <p:ph type="body" orient="vert" idx="1" hasCustomPrompt="1"/>
          </p:nvPr>
        </p:nvSpPr>
        <p:spPr/>
        <p:txBody>
          <a:bodyPr vert="eaVert"/>
          <a:lstStyle>
            <a:lvl1pPr>
              <a:lnSpc>
                <a:spcPct val="114000"/>
              </a:lnSpc>
              <a:defRPr/>
            </a:lvl1pPr>
            <a:lvl2pPr>
              <a:lnSpc>
                <a:spcPct val="114000"/>
              </a:lnSpc>
              <a:defRPr/>
            </a:lvl2pPr>
            <a:lvl3pPr>
              <a:lnSpc>
                <a:spcPct val="114000"/>
              </a:lnSpc>
              <a:defRPr/>
            </a:lvl3pPr>
            <a:lvl4pPr>
              <a:lnSpc>
                <a:spcPct val="114000"/>
              </a:lnSpc>
              <a:defRPr/>
            </a:lvl4pPr>
            <a:lvl5pPr>
              <a:lnSpc>
                <a:spcPct val="114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
        <p:nvSpPr>
          <p:cNvPr id="4" name="Date Placeholder 3"/>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910963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05979"/>
            <a:ext cx="1162957" cy="4388644"/>
          </a:xfrm>
        </p:spPr>
        <p:txBody>
          <a:bodyPr vert="eaVert"/>
          <a:lstStyle>
            <a:lvl1pPr>
              <a:defRPr/>
            </a:lvl1pPr>
          </a:lstStyle>
          <a:p>
            <a:r>
              <a:rPr lang="en-US"/>
              <a:t>Click to edit master title style</a:t>
            </a:r>
          </a:p>
        </p:txBody>
      </p:sp>
      <p:sp>
        <p:nvSpPr>
          <p:cNvPr id="3" name="Vertical Text Placeholder 2"/>
          <p:cNvSpPr>
            <a:spLocks noGrp="1"/>
          </p:cNvSpPr>
          <p:nvPr>
            <p:ph type="body" orient="vert" idx="1" hasCustomPrompt="1"/>
          </p:nvPr>
        </p:nvSpPr>
        <p:spPr>
          <a:xfrm>
            <a:off x="457200" y="205979"/>
            <a:ext cx="6019800" cy="4388644"/>
          </a:xfrm>
        </p:spPr>
        <p:txBody>
          <a:bodyPr vert="eaVert"/>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
        <p:nvSpPr>
          <p:cNvPr id="4" name="Date Placeholder 3"/>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1698332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userDrawn="1"/>
        </p:nvSpPr>
        <p:spPr>
          <a:xfrm>
            <a:off x="835014" y="3878331"/>
            <a:ext cx="2567214" cy="369332"/>
          </a:xfrm>
          <a:prstGeom prst="rect">
            <a:avLst/>
          </a:prstGeom>
          <a:noFill/>
        </p:spPr>
        <p:txBody>
          <a:bodyPr wrap="square" rtlCol="0">
            <a:spAutoFit/>
          </a:bodyPr>
          <a:lstStyle/>
          <a:p>
            <a:r>
              <a:rPr lang="en-US" sz="1800" baseline="0">
                <a:solidFill>
                  <a:schemeClr val="bg1"/>
                </a:solidFill>
                <a:latin typeface="Open Sans" pitchFamily="2" charset="0"/>
                <a:ea typeface="Open Sans" pitchFamily="2" charset="0"/>
                <a:cs typeface="Open Sans" pitchFamily="2" charset="0"/>
              </a:rPr>
              <a:t>/</a:t>
            </a:r>
            <a:r>
              <a:rPr lang="en-US" sz="1800" b="1" baseline="0">
                <a:solidFill>
                  <a:schemeClr val="bg1"/>
                </a:solidFill>
                <a:latin typeface="Open Sans" pitchFamily="2" charset="0"/>
                <a:ea typeface="Open Sans" pitchFamily="2" charset="0"/>
                <a:cs typeface="Open Sans" pitchFamily="2" charset="0"/>
              </a:rPr>
              <a:t>RESULTSEdFund</a:t>
            </a:r>
          </a:p>
        </p:txBody>
      </p:sp>
      <p:pic>
        <p:nvPicPr>
          <p:cNvPr id="6" name="Picture 5" descr="instagram-ico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2600" y="4389441"/>
            <a:ext cx="346528" cy="346528"/>
          </a:xfrm>
          <a:prstGeom prst="rect">
            <a:avLst/>
          </a:prstGeom>
        </p:spPr>
      </p:pic>
      <p:pic>
        <p:nvPicPr>
          <p:cNvPr id="7" name="Picture 6" descr="facebook_circl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2600" y="3896473"/>
            <a:ext cx="346528" cy="346528"/>
          </a:xfrm>
          <a:prstGeom prst="rect">
            <a:avLst/>
          </a:prstGeom>
        </p:spPr>
      </p:pic>
      <p:pic>
        <p:nvPicPr>
          <p:cNvPr id="8" name="Picture 7"/>
          <p:cNvPicPr>
            <a:picLocks noChangeAspect="1"/>
          </p:cNvPicPr>
          <p:nvPr userDrawn="1"/>
        </p:nvPicPr>
        <p:blipFill>
          <a:blip r:embed="rId4"/>
          <a:srcRect/>
          <a:stretch/>
        </p:blipFill>
        <p:spPr>
          <a:xfrm>
            <a:off x="465819" y="3405961"/>
            <a:ext cx="380089" cy="372708"/>
          </a:xfrm>
          <a:prstGeom prst="rect">
            <a:avLst/>
          </a:prstGeom>
        </p:spPr>
      </p:pic>
      <p:sp>
        <p:nvSpPr>
          <p:cNvPr id="9" name="Rectangle 8"/>
          <p:cNvSpPr/>
          <p:nvPr userDrawn="1"/>
        </p:nvSpPr>
        <p:spPr>
          <a:xfrm>
            <a:off x="835010" y="3391195"/>
            <a:ext cx="2278188" cy="369332"/>
          </a:xfrm>
          <a:prstGeom prst="rect">
            <a:avLst/>
          </a:prstGeom>
        </p:spPr>
        <p:txBody>
          <a:bodyPr wrap="none">
            <a:spAutoFit/>
          </a:bodyPr>
          <a:lstStyle/>
          <a:p>
            <a:pPr algn="l"/>
            <a:r>
              <a:rPr lang="en-US" sz="1800" baseline="0">
                <a:solidFill>
                  <a:schemeClr val="bg1"/>
                </a:solidFill>
                <a:latin typeface="Open Sans" pitchFamily="2" charset="0"/>
                <a:ea typeface="Open Sans" pitchFamily="2" charset="0"/>
                <a:cs typeface="Open Sans" pitchFamily="2" charset="0"/>
              </a:rPr>
              <a:t>@</a:t>
            </a:r>
            <a:r>
              <a:rPr lang="en-US" sz="1800" b="1" baseline="0">
                <a:solidFill>
                  <a:schemeClr val="bg1"/>
                </a:solidFill>
                <a:latin typeface="Open Sans" pitchFamily="2" charset="0"/>
                <a:ea typeface="Open Sans" pitchFamily="2" charset="0"/>
                <a:cs typeface="Open Sans" pitchFamily="2" charset="0"/>
              </a:rPr>
              <a:t>RESULTS_Tweets</a:t>
            </a:r>
          </a:p>
        </p:txBody>
      </p:sp>
      <p:sp>
        <p:nvSpPr>
          <p:cNvPr id="10" name="Rectangle 9"/>
          <p:cNvSpPr/>
          <p:nvPr userDrawn="1"/>
        </p:nvSpPr>
        <p:spPr>
          <a:xfrm>
            <a:off x="829129" y="4379071"/>
            <a:ext cx="2032929" cy="369332"/>
          </a:xfrm>
          <a:prstGeom prst="rect">
            <a:avLst/>
          </a:prstGeom>
        </p:spPr>
        <p:txBody>
          <a:bodyPr wrap="none">
            <a:spAutoFit/>
          </a:bodyPr>
          <a:lstStyle/>
          <a:p>
            <a:r>
              <a:rPr lang="en-US" baseline="0">
                <a:solidFill>
                  <a:schemeClr val="bg1"/>
                </a:solidFill>
                <a:latin typeface="Open Sans" pitchFamily="2" charset="0"/>
                <a:ea typeface="Open Sans" pitchFamily="2" charset="0"/>
                <a:cs typeface="Open Sans" pitchFamily="2" charset="0"/>
              </a:rPr>
              <a:t>@</a:t>
            </a:r>
            <a:r>
              <a:rPr lang="en-US" b="1" baseline="0">
                <a:solidFill>
                  <a:schemeClr val="bg1"/>
                </a:solidFill>
                <a:latin typeface="Open Sans" pitchFamily="2" charset="0"/>
                <a:ea typeface="Open Sans" pitchFamily="2" charset="0"/>
                <a:cs typeface="Open Sans" pitchFamily="2" charset="0"/>
              </a:rPr>
              <a:t>voices4results</a:t>
            </a:r>
            <a:endParaRPr lang="en-US" b="1">
              <a:solidFill>
                <a:schemeClr val="bg1"/>
              </a:solidFill>
              <a:latin typeface="Open Sans" pitchFamily="2" charset="0"/>
              <a:ea typeface="Open Sans" pitchFamily="2" charset="0"/>
              <a:cs typeface="Open Sans" pitchFamily="2" charset="0"/>
            </a:endParaRPr>
          </a:p>
        </p:txBody>
      </p:sp>
      <p:sp>
        <p:nvSpPr>
          <p:cNvPr id="11" name="TextBox 10"/>
          <p:cNvSpPr txBox="1"/>
          <p:nvPr userDrawn="1"/>
        </p:nvSpPr>
        <p:spPr>
          <a:xfrm>
            <a:off x="5270500" y="4178564"/>
            <a:ext cx="3419930" cy="553998"/>
          </a:xfrm>
          <a:prstGeom prst="rect">
            <a:avLst/>
          </a:prstGeom>
          <a:noFill/>
        </p:spPr>
        <p:txBody>
          <a:bodyPr wrap="square" rtlCol="0">
            <a:spAutoFit/>
          </a:bodyPr>
          <a:lstStyle/>
          <a:p>
            <a:pPr algn="r"/>
            <a:r>
              <a:rPr lang="en-US" sz="3000" b="1">
                <a:solidFill>
                  <a:schemeClr val="bg1"/>
                </a:solidFill>
                <a:latin typeface="Open Sans" pitchFamily="2" charset="0"/>
                <a:ea typeface="Open Sans" pitchFamily="2" charset="0"/>
                <a:cs typeface="Open Sans" pitchFamily="2" charset="0"/>
              </a:rPr>
              <a:t>www.results.org</a:t>
            </a:r>
          </a:p>
        </p:txBody>
      </p:sp>
    </p:spTree>
    <p:extLst>
      <p:ext uri="{BB962C8B-B14F-4D97-AF65-F5344CB8AC3E}">
        <p14:creationId xmlns:p14="http://schemas.microsoft.com/office/powerpoint/2010/main" val="3182944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6524F4-98DA-4AB7-889D-5EAB1E9C2FCB}" type="datetime1">
              <a:rPr lang="en-US" smtClean="0"/>
              <a:t>2/18/2025</a:t>
            </a:fld>
            <a:endParaRPr lang="en-US"/>
          </a:p>
        </p:txBody>
      </p:sp>
      <p:sp>
        <p:nvSpPr>
          <p:cNvPr id="5" name="Slide Number Placeholder 4"/>
          <p:cNvSpPr>
            <a:spLocks noGrp="1"/>
          </p:cNvSpPr>
          <p:nvPr>
            <p:ph type="sldNum" sz="quarter" idx="12"/>
          </p:nvPr>
        </p:nvSpPr>
        <p:spPr/>
        <p:txBody>
          <a:bodyPr/>
          <a:lstStyle/>
          <a:p>
            <a:fld id="{307E6868-079E-1649-B8D1-459B42CE4DE3}" type="slidenum">
              <a:rPr lang="en-US" smtClean="0"/>
              <a:t>‹#›</a:t>
            </a:fld>
            <a:endParaRPr lang="en-US"/>
          </a:p>
        </p:txBody>
      </p:sp>
    </p:spTree>
    <p:extLst>
      <p:ext uri="{BB962C8B-B14F-4D97-AF65-F5344CB8AC3E}">
        <p14:creationId xmlns:p14="http://schemas.microsoft.com/office/powerpoint/2010/main" val="324184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3815954"/>
            <a:ext cx="7772400" cy="1021556"/>
          </a:xfrm>
        </p:spPr>
        <p:txBody>
          <a:bodyPr anchor="t"/>
          <a:lstStyle>
            <a:lvl1pPr algn="l">
              <a:lnSpc>
                <a:spcPct val="114000"/>
              </a:lnSpc>
              <a:defRPr sz="4000" b="0" cap="none">
                <a:solidFill>
                  <a:schemeClr val="tx1"/>
                </a:solidFill>
              </a:defRPr>
            </a:lvl1pPr>
          </a:lstStyle>
          <a:p>
            <a:r>
              <a:rPr lang="en-US"/>
              <a:t>Click to edit master title style</a:t>
            </a:r>
          </a:p>
        </p:txBody>
      </p:sp>
      <p:sp>
        <p:nvSpPr>
          <p:cNvPr id="9" name="Title 1"/>
          <p:cNvSpPr txBox="1">
            <a:spLocks/>
          </p:cNvSpPr>
          <p:nvPr userDrawn="1"/>
        </p:nvSpPr>
        <p:spPr>
          <a:xfrm>
            <a:off x="722313" y="2794398"/>
            <a:ext cx="7772400" cy="1021556"/>
          </a:xfrm>
          <a:prstGeom prst="rect">
            <a:avLst/>
          </a:prstGeom>
        </p:spPr>
        <p:txBody>
          <a:bodyPr vert="horz" lIns="91440" tIns="45720" rIns="91440" bIns="45720" rtlCol="0" anchor="t">
            <a:normAutofit/>
          </a:bodyPr>
          <a:lstStyle>
            <a:lvl1pPr algn="l" defTabSz="457200" rtl="0" eaLnBrk="1" latinLnBrk="0" hangingPunct="1">
              <a:spcBef>
                <a:spcPct val="0"/>
              </a:spcBef>
              <a:buNone/>
              <a:defRPr sz="4000" b="1" kern="1200" cap="all">
                <a:solidFill>
                  <a:schemeClr val="tx1"/>
                </a:solidFill>
                <a:latin typeface="+mj-lt"/>
                <a:ea typeface="+mj-ea"/>
                <a:cs typeface="+mj-cs"/>
              </a:defRPr>
            </a:lvl1pPr>
          </a:lstStyle>
          <a:p>
            <a:pPr>
              <a:lnSpc>
                <a:spcPct val="114000"/>
              </a:lnSpc>
            </a:pPr>
            <a:r>
              <a:rPr lang="en-US" b="1" cap="none">
                <a:solidFill>
                  <a:srgbClr val="E41034"/>
                </a:solidFill>
                <a:latin typeface="Open Sans" pitchFamily="2" charset="0"/>
                <a:ea typeface="Open Sans" pitchFamily="2" charset="0"/>
                <a:cs typeface="Open Sans" pitchFamily="2" charset="0"/>
              </a:rPr>
              <a:t>Click to edit master title style</a:t>
            </a:r>
          </a:p>
        </p:txBody>
      </p:sp>
    </p:spTree>
    <p:extLst>
      <p:ext uri="{BB962C8B-B14F-4D97-AF65-F5344CB8AC3E}">
        <p14:creationId xmlns:p14="http://schemas.microsoft.com/office/powerpoint/2010/main" val="180853717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597819"/>
            <a:ext cx="7772400" cy="1102519"/>
          </a:xfrm>
        </p:spPr>
        <p:txBody>
          <a:bodyPr/>
          <a:lstStyle>
            <a:lvl1pPr>
              <a:lnSpc>
                <a:spcPct val="114000"/>
              </a:lnSpc>
              <a:defRPr/>
            </a:lvl1p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lnSpc>
                <a:spcPct val="114000"/>
              </a:lnSpc>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
        <p:nvSpPr>
          <p:cNvPr id="4" name="Date Placeholder 3"/>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1517368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14000"/>
              </a:lnSpc>
              <a:defRPr/>
            </a:lvl1pPr>
          </a:lstStyle>
          <a:p>
            <a:r>
              <a:rPr lang="en-US"/>
              <a:t>Click to edit master title style</a:t>
            </a:r>
          </a:p>
        </p:txBody>
      </p:sp>
      <p:sp>
        <p:nvSpPr>
          <p:cNvPr id="3" name="Content Placeholder 2"/>
          <p:cNvSpPr>
            <a:spLocks noGrp="1"/>
          </p:cNvSpPr>
          <p:nvPr>
            <p:ph idx="1"/>
          </p:nvPr>
        </p:nvSpPr>
        <p:spPr/>
        <p:txBody>
          <a:bodyPr/>
          <a:lstStyle>
            <a:lvl1pPr>
              <a:lnSpc>
                <a:spcPct val="114000"/>
              </a:lnSpc>
              <a:defRPr/>
            </a:lvl1pPr>
            <a:lvl2pPr>
              <a:lnSpc>
                <a:spcPct val="114000"/>
              </a:lnSpc>
              <a:defRPr/>
            </a:lvl2pPr>
            <a:lvl3pPr>
              <a:lnSpc>
                <a:spcPct val="114000"/>
              </a:lnSpc>
              <a:defRPr/>
            </a:lvl3pPr>
            <a:lvl4pPr>
              <a:lnSpc>
                <a:spcPct val="114000"/>
              </a:lnSpc>
              <a:defRPr/>
            </a:lvl4pPr>
            <a:lvl5pPr>
              <a:lnSpc>
                <a:spcPct val="114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07E6868-079E-1649-B8D1-459B42CE4DE3}" type="slidenum">
              <a:rPr lang="en-US" smtClean="0"/>
              <a:t>‹#›</a:t>
            </a:fld>
            <a:endParaRPr lang="en-US"/>
          </a:p>
        </p:txBody>
      </p:sp>
      <p:sp>
        <p:nvSpPr>
          <p:cNvPr id="4" name="Date Placeholder 3"/>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791043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14000"/>
              </a:lnSpc>
              <a:defRPr/>
            </a:lvl1pPr>
          </a:lstStyle>
          <a:p>
            <a:r>
              <a:rPr lang="en-US"/>
              <a:t>Click to edit master title style</a:t>
            </a:r>
          </a:p>
        </p:txBody>
      </p:sp>
      <p:sp>
        <p:nvSpPr>
          <p:cNvPr id="3" name="Content Placeholder 2"/>
          <p:cNvSpPr>
            <a:spLocks noGrp="1"/>
          </p:cNvSpPr>
          <p:nvPr>
            <p:ph sz="half" idx="1" hasCustomPrompt="1"/>
          </p:nvPr>
        </p:nvSpPr>
        <p:spPr>
          <a:xfrm>
            <a:off x="457200" y="1200151"/>
            <a:ext cx="4038600" cy="3394472"/>
          </a:xfrm>
        </p:spPr>
        <p:txBody>
          <a:bodyPr/>
          <a:lstStyle>
            <a:lvl1pPr>
              <a:lnSpc>
                <a:spcPct val="114000"/>
              </a:lnSpc>
              <a:defRPr sz="2800"/>
            </a:lvl1pPr>
            <a:lvl2pPr>
              <a:lnSpc>
                <a:spcPct val="114000"/>
              </a:lnSpc>
              <a:defRPr sz="2400"/>
            </a:lvl2pPr>
            <a:lvl3pPr>
              <a:lnSpc>
                <a:spcPct val="114000"/>
              </a:lnSpc>
              <a:defRPr sz="2000"/>
            </a:lvl3pPr>
            <a:lvl4pPr>
              <a:lnSpc>
                <a:spcPct val="114000"/>
              </a:lnSpc>
              <a:defRPr sz="1800"/>
            </a:lvl4pPr>
            <a:lvl5pPr>
              <a:lnSpc>
                <a:spcPct val="114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4648200" y="1200151"/>
            <a:ext cx="4038600" cy="3394472"/>
          </a:xfrm>
        </p:spPr>
        <p:txBody>
          <a:bodyPr/>
          <a:lstStyle>
            <a:lvl1pPr>
              <a:lnSpc>
                <a:spcPct val="114000"/>
              </a:lnSpc>
              <a:defRPr sz="2800"/>
            </a:lvl1pPr>
            <a:lvl2pPr>
              <a:lnSpc>
                <a:spcPct val="114000"/>
              </a:lnSpc>
              <a:defRPr sz="2400"/>
            </a:lvl2pPr>
            <a:lvl3pPr>
              <a:lnSpc>
                <a:spcPct val="114000"/>
              </a:lnSpc>
              <a:defRPr sz="2000"/>
            </a:lvl3pPr>
            <a:lvl4pPr>
              <a:lnSpc>
                <a:spcPct val="114000"/>
              </a:lnSpc>
              <a:defRPr sz="1800"/>
            </a:lvl4pPr>
            <a:lvl5pPr>
              <a:lnSpc>
                <a:spcPct val="114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307E6868-079E-1649-B8D1-459B42CE4DE3}" type="slidenum">
              <a:rPr lang="en-US" smtClean="0"/>
              <a:t>‹#›</a:t>
            </a:fld>
            <a:endParaRPr lang="en-US"/>
          </a:p>
        </p:txBody>
      </p:sp>
      <p:sp>
        <p:nvSpPr>
          <p:cNvPr id="5" name="Date Placeholder 4"/>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3610373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14000"/>
              </a:lnSpc>
              <a:defRPr/>
            </a:lvl1pPr>
          </a:lstStyle>
          <a:p>
            <a:r>
              <a:rPr lang="en-US"/>
              <a:t>Click to edit master title style</a:t>
            </a:r>
          </a:p>
        </p:txBody>
      </p:sp>
      <p:sp>
        <p:nvSpPr>
          <p:cNvPr id="3" name="Text Placeholder 2"/>
          <p:cNvSpPr>
            <a:spLocks noGrp="1"/>
          </p:cNvSpPr>
          <p:nvPr>
            <p:ph type="body" idx="1" hasCustomPrompt="1"/>
          </p:nvPr>
        </p:nvSpPr>
        <p:spPr>
          <a:xfrm>
            <a:off x="457200" y="1151335"/>
            <a:ext cx="4040188" cy="479822"/>
          </a:xfrm>
        </p:spPr>
        <p:txBody>
          <a:bodyPr anchor="b">
            <a:noAutofit/>
          </a:bodyPr>
          <a:lstStyle>
            <a:lvl1pPr marL="0" indent="0">
              <a:lnSpc>
                <a:spcPct val="114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lnSpc>
                <a:spcPct val="114000"/>
              </a:lnSpc>
              <a:defRPr sz="2400"/>
            </a:lvl1pPr>
            <a:lvl2pPr>
              <a:lnSpc>
                <a:spcPct val="114000"/>
              </a:lnSpc>
              <a:defRPr sz="2000"/>
            </a:lvl2pPr>
            <a:lvl3pPr>
              <a:lnSpc>
                <a:spcPct val="114000"/>
              </a:lnSpc>
              <a:defRPr sz="1800"/>
            </a:lvl3pPr>
            <a:lvl4pPr>
              <a:lnSpc>
                <a:spcPct val="114000"/>
              </a:lnSpc>
              <a:defRPr sz="1600"/>
            </a:lvl4pPr>
            <a:lvl5pPr>
              <a:lnSpc>
                <a:spcPct val="114000"/>
              </a:lnSpc>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4645026" y="1151335"/>
            <a:ext cx="4041775" cy="479822"/>
          </a:xfrm>
        </p:spPr>
        <p:txBody>
          <a:bodyPr anchor="b">
            <a:noAutofit/>
          </a:bodyPr>
          <a:lstStyle>
            <a:lvl1pPr marL="0" indent="0">
              <a:lnSpc>
                <a:spcPct val="114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lnSpc>
                <a:spcPct val="114000"/>
              </a:lnSpc>
              <a:defRPr sz="2400"/>
            </a:lvl1pPr>
            <a:lvl2pPr>
              <a:lnSpc>
                <a:spcPct val="114000"/>
              </a:lnSpc>
              <a:defRPr sz="2000"/>
            </a:lvl2pPr>
            <a:lvl3pPr>
              <a:lnSpc>
                <a:spcPct val="114000"/>
              </a:lnSpc>
              <a:defRPr sz="1800"/>
            </a:lvl3pPr>
            <a:lvl4pPr>
              <a:lnSpc>
                <a:spcPct val="114000"/>
              </a:lnSpc>
              <a:defRPr sz="1600"/>
            </a:lvl4pPr>
            <a:lvl5pPr>
              <a:lnSpc>
                <a:spcPct val="114000"/>
              </a:lnSpc>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307E6868-079E-1649-B8D1-459B42CE4DE3}" type="slidenum">
              <a:rPr lang="en-US" smtClean="0"/>
              <a:t>‹#›</a:t>
            </a:fld>
            <a:endParaRPr lang="en-US"/>
          </a:p>
        </p:txBody>
      </p:sp>
      <p:sp>
        <p:nvSpPr>
          <p:cNvPr id="7" name="Date Placeholder 6"/>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3448367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nSpc>
                <a:spcPct val="114000"/>
              </a:lnSpc>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307E6868-079E-1649-B8D1-459B42CE4DE3}" type="slidenum">
              <a:rPr lang="en-US" smtClean="0"/>
              <a:t>‹#›</a:t>
            </a:fld>
            <a:endParaRPr lang="en-US"/>
          </a:p>
        </p:txBody>
      </p:sp>
      <p:sp>
        <p:nvSpPr>
          <p:cNvPr id="3" name="Date Placeholder 2"/>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29950347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4103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007304"/>
            <a:ext cx="8229600" cy="857250"/>
          </a:xfrm>
          <a:prstGeom prst="rect">
            <a:avLst/>
          </a:prstGeom>
        </p:spPr>
        <p:txBody>
          <a:bodyPr vert="horz" lIns="91440" tIns="45720" rIns="91440" bIns="45720" rtlCol="0" anchor="ctr">
            <a:normAutofit/>
          </a:bodyPr>
          <a:lstStyle/>
          <a:p>
            <a:r>
              <a:rPr lang="en-US"/>
              <a:t>Click to edit Master title style</a:t>
            </a:r>
          </a:p>
        </p:txBody>
      </p:sp>
      <p:pic>
        <p:nvPicPr>
          <p:cNvPr id="8" name="Picture 7" descr="RESULTS logo"/>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102428" y="743859"/>
            <a:ext cx="2939143" cy="2342602"/>
          </a:xfrm>
          <a:prstGeom prst="rect">
            <a:avLst/>
          </a:prstGeom>
        </p:spPr>
      </p:pic>
    </p:spTree>
    <p:extLst>
      <p:ext uri="{BB962C8B-B14F-4D97-AF65-F5344CB8AC3E}">
        <p14:creationId xmlns:p14="http://schemas.microsoft.com/office/powerpoint/2010/main" val="1247377454"/>
      </p:ext>
    </p:extLst>
  </p:cSld>
  <p:clrMap bg1="lt1" tx1="dk1" bg2="lt2" tx2="dk2" accent1="accent1" accent2="accent2" accent3="accent3" accent4="accent4" accent5="accent5" accent6="accent6" hlink="hlink" folHlink="folHlink"/>
  <p:sldLayoutIdLst>
    <p:sldLayoutId id="2147483669" r:id="rId1"/>
    <p:sldLayoutId id="2147483668" r:id="rId2"/>
    <p:sldLayoutId id="2147483671" r:id="rId3"/>
  </p:sldLayoutIdLst>
  <p:hf hdr="0" ftr="0" dt="0"/>
  <p:txStyles>
    <p:titleStyle>
      <a:lvl1pPr algn="ctr" defTabSz="457200" rtl="0" eaLnBrk="1" latinLnBrk="0" hangingPunct="1">
        <a:lnSpc>
          <a:spcPct val="114000"/>
        </a:lnSpc>
        <a:spcBef>
          <a:spcPct val="0"/>
        </a:spcBef>
        <a:buNone/>
        <a:defRPr sz="4200" b="1" kern="1200">
          <a:solidFill>
            <a:schemeClr val="bg1"/>
          </a:solidFill>
          <a:latin typeface="Open Sans" pitchFamily="2" charset="0"/>
          <a:ea typeface="Open Sans" pitchFamily="2" charset="0"/>
          <a:cs typeface="Open Sans" pitchFamily="2"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7401491"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336253"/>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100">
                <a:solidFill>
                  <a:schemeClr val="tx1"/>
                </a:solidFill>
                <a:latin typeface="Open Sans" pitchFamily="2" charset="0"/>
                <a:ea typeface="Open Sans" pitchFamily="2" charset="0"/>
                <a:cs typeface="Open Sans" pitchFamily="2" charset="0"/>
              </a:defRPr>
            </a:lvl1pPr>
          </a:lstStyle>
          <a:p>
            <a:fld id="{307E6868-079E-1649-B8D1-459B42CE4DE3}" type="slidenum">
              <a:rPr lang="en-US" smtClean="0"/>
              <a:pPr/>
              <a:t>‹#›</a:t>
            </a:fld>
            <a:endParaRPr lang="en-US"/>
          </a:p>
        </p:txBody>
      </p:sp>
      <p:pic>
        <p:nvPicPr>
          <p:cNvPr id="7" name="Picture 6" descr="RESULTS logo"/>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858691" y="80916"/>
            <a:ext cx="1223628" cy="982313"/>
          </a:xfrm>
          <a:prstGeom prst="rect">
            <a:avLst/>
          </a:prstGeom>
        </p:spPr>
      </p:pic>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100">
                <a:solidFill>
                  <a:schemeClr val="tx1"/>
                </a:solidFill>
                <a:latin typeface="Open Sans" pitchFamily="2" charset="0"/>
                <a:ea typeface="Open Sans" pitchFamily="2" charset="0"/>
                <a:cs typeface="Open Sans" pitchFamily="2" charset="0"/>
              </a:defRPr>
            </a:lvl1pPr>
          </a:lstStyle>
          <a:p>
            <a:endParaRPr lang="en-US"/>
          </a:p>
        </p:txBody>
      </p:sp>
    </p:spTree>
    <p:extLst>
      <p:ext uri="{BB962C8B-B14F-4D97-AF65-F5344CB8AC3E}">
        <p14:creationId xmlns:p14="http://schemas.microsoft.com/office/powerpoint/2010/main" val="3922636308"/>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0"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hf hdr="0" ftr="0" dt="0"/>
  <p:txStyles>
    <p:titleStyle>
      <a:lvl1pPr algn="ctr" defTabSz="457200" rtl="0" eaLnBrk="1" latinLnBrk="0" hangingPunct="1">
        <a:lnSpc>
          <a:spcPct val="114000"/>
        </a:lnSpc>
        <a:spcBef>
          <a:spcPct val="0"/>
        </a:spcBef>
        <a:buNone/>
        <a:defRPr sz="3600" b="1" kern="1200">
          <a:solidFill>
            <a:srgbClr val="E41034"/>
          </a:solidFill>
          <a:latin typeface="Open Sans" pitchFamily="2" charset="0"/>
          <a:ea typeface="Open Sans" pitchFamily="2" charset="0"/>
          <a:cs typeface="Open Sans" pitchFamily="2" charset="0"/>
        </a:defRPr>
      </a:lvl1pPr>
    </p:titleStyle>
    <p:bodyStyle>
      <a:lvl1pPr marL="342900" indent="-342900" algn="l" defTabSz="457200" rtl="0" eaLnBrk="1" latinLnBrk="0" hangingPunct="1">
        <a:lnSpc>
          <a:spcPct val="114000"/>
        </a:lnSpc>
        <a:spcBef>
          <a:spcPct val="20000"/>
        </a:spcBef>
        <a:buFont typeface="Arial"/>
        <a:buChar char="•"/>
        <a:defRPr sz="3000" kern="1200">
          <a:solidFill>
            <a:schemeClr val="tx1"/>
          </a:solidFill>
          <a:latin typeface="Open Sans" pitchFamily="2" charset="0"/>
          <a:ea typeface="Open Sans" pitchFamily="2" charset="0"/>
          <a:cs typeface="Open Sans" pitchFamily="2" charset="0"/>
        </a:defRPr>
      </a:lvl1pPr>
      <a:lvl2pPr marL="742950" indent="-285750" algn="l" defTabSz="457200" rtl="0" eaLnBrk="1" latinLnBrk="0" hangingPunct="1">
        <a:lnSpc>
          <a:spcPct val="114000"/>
        </a:lnSpc>
        <a:spcBef>
          <a:spcPct val="20000"/>
        </a:spcBef>
        <a:buFont typeface="Courier New"/>
        <a:buChar char="o"/>
        <a:defRPr sz="2600" kern="1200">
          <a:solidFill>
            <a:schemeClr val="tx1"/>
          </a:solidFill>
          <a:latin typeface="Open Sans" pitchFamily="2" charset="0"/>
          <a:ea typeface="Open Sans" pitchFamily="2" charset="0"/>
          <a:cs typeface="Open Sans" pitchFamily="2" charset="0"/>
        </a:defRPr>
      </a:lvl2pPr>
      <a:lvl3pPr marL="1143000" indent="-228600" algn="l" defTabSz="457200" rtl="0" eaLnBrk="1" latinLnBrk="0" hangingPunct="1">
        <a:lnSpc>
          <a:spcPct val="114000"/>
        </a:lnSpc>
        <a:spcBef>
          <a:spcPct val="20000"/>
        </a:spcBef>
        <a:buFont typeface="Wingdings" charset="2"/>
        <a:buChar char="§"/>
        <a:defRPr sz="2200" kern="1200">
          <a:solidFill>
            <a:schemeClr val="tx1"/>
          </a:solidFill>
          <a:latin typeface="Open Sans" pitchFamily="2" charset="0"/>
          <a:ea typeface="Open Sans" pitchFamily="2" charset="0"/>
          <a:cs typeface="Open Sans" pitchFamily="2" charset="0"/>
        </a:defRPr>
      </a:lvl3pPr>
      <a:lvl4pPr marL="1600200" indent="-228600" algn="l" defTabSz="457200" rtl="0" eaLnBrk="1" latinLnBrk="0" hangingPunct="1">
        <a:lnSpc>
          <a:spcPct val="114000"/>
        </a:lnSpc>
        <a:spcBef>
          <a:spcPct val="20000"/>
        </a:spcBef>
        <a:buFont typeface="Arial"/>
        <a:buChar char="•"/>
        <a:defRPr sz="1800" kern="1200">
          <a:solidFill>
            <a:schemeClr val="tx1"/>
          </a:solidFill>
          <a:latin typeface="Open Sans" pitchFamily="2" charset="0"/>
          <a:ea typeface="Open Sans" pitchFamily="2" charset="0"/>
          <a:cs typeface="Open Sans" pitchFamily="2" charset="0"/>
        </a:defRPr>
      </a:lvl4pPr>
      <a:lvl5pPr marL="2057400" indent="-228600" algn="l" defTabSz="457200" rtl="0" eaLnBrk="1" latinLnBrk="0" hangingPunct="1">
        <a:lnSpc>
          <a:spcPct val="114000"/>
        </a:lnSpc>
        <a:spcBef>
          <a:spcPct val="20000"/>
        </a:spcBef>
        <a:buFont typeface="Courier New"/>
        <a:buChar char="o"/>
        <a:defRPr sz="1800" kern="1200">
          <a:solidFill>
            <a:schemeClr val="tx1"/>
          </a:solidFill>
          <a:latin typeface="Open Sans" pitchFamily="2" charset="0"/>
          <a:ea typeface="Open Sans" pitchFamily="2" charset="0"/>
          <a:cs typeface="Open Sans" pitchFamily="2"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results.org/experts-on-poverty" TargetMode="Externa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hyperlink" Target="https://results.org/fellowship"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4.png"/><Relationship Id="rId7" Type="http://schemas.openxmlformats.org/officeDocument/2006/relationships/diagramColors" Target="../diagrams/colors1.xml"/><Relationship Id="rId2" Type="http://schemas.microsoft.com/office/2018/10/relationships/comments" Target="../comments/modernComment_55D_83269F20.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results.org/wp-content/uploads/New-Advocate-Starter-Pack-2025.pdf" TargetMode="Externa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24.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3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sv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microsoft.com/office/2018/10/relationships/comments" Target="../comments/modernComment_688_EF30B9F.xm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microsoft.com/office/2018/10/relationships/comments" Target="../comments/modernComment_689_7C51E68C.xml"/><Relationship Id="rId1" Type="http://schemas.openxmlformats.org/officeDocument/2006/relationships/slideLayout" Target="../slideLayouts/slideLayout6.xml"/><Relationship Id="rId4" Type="http://schemas.openxmlformats.org/officeDocument/2006/relationships/hyperlink" Target="https://results.org/where-we-are/"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results.org/where-we-are/"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F1CFD-743A-A2F2-4D18-894E20DB6B94}"/>
              </a:ext>
            </a:extLst>
          </p:cNvPr>
          <p:cNvSpPr>
            <a:spLocks noGrp="1"/>
          </p:cNvSpPr>
          <p:nvPr>
            <p:ph type="title"/>
          </p:nvPr>
        </p:nvSpPr>
        <p:spPr>
          <a:xfrm>
            <a:off x="457200" y="3629932"/>
            <a:ext cx="8229600" cy="857250"/>
          </a:xfrm>
        </p:spPr>
        <p:txBody>
          <a:bodyPr/>
          <a:lstStyle/>
          <a:p>
            <a:r>
              <a:rPr lang="en-US"/>
              <a:t>New Advocate Orientation</a:t>
            </a:r>
          </a:p>
        </p:txBody>
      </p:sp>
    </p:spTree>
    <p:extLst>
      <p:ext uri="{BB962C8B-B14F-4D97-AF65-F5344CB8AC3E}">
        <p14:creationId xmlns:p14="http://schemas.microsoft.com/office/powerpoint/2010/main" val="4069192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A7C09-7939-457D-9357-A23C11812FB2}"/>
              </a:ext>
            </a:extLst>
          </p:cNvPr>
          <p:cNvSpPr>
            <a:spLocks noGrp="1"/>
          </p:cNvSpPr>
          <p:nvPr>
            <p:ph type="title"/>
          </p:nvPr>
        </p:nvSpPr>
        <p:spPr>
          <a:xfrm>
            <a:off x="457200" y="298885"/>
            <a:ext cx="7401491" cy="857250"/>
          </a:xfrm>
        </p:spPr>
        <p:txBody>
          <a:bodyPr>
            <a:noAutofit/>
          </a:bodyPr>
          <a:lstStyle/>
          <a:p>
            <a:pPr>
              <a:lnSpc>
                <a:spcPct val="113999"/>
              </a:lnSpc>
            </a:pPr>
            <a:r>
              <a:rPr lang="en-US" dirty="0">
                <a:latin typeface="Open Sans"/>
                <a:ea typeface="Open Sans"/>
                <a:cs typeface="Open Sans"/>
              </a:rPr>
              <a:t>Experts on Poverty</a:t>
            </a:r>
            <a:endParaRPr lang="en-US" sz="2800" dirty="0"/>
          </a:p>
        </p:txBody>
      </p:sp>
      <p:sp>
        <p:nvSpPr>
          <p:cNvPr id="4" name="Slide Number Placeholder 3">
            <a:extLst>
              <a:ext uri="{FF2B5EF4-FFF2-40B4-BE49-F238E27FC236}">
                <a16:creationId xmlns:a16="http://schemas.microsoft.com/office/drawing/2014/main" id="{8D00859C-75CF-99DD-C5E5-B4F47E06865B}"/>
              </a:ext>
            </a:extLst>
          </p:cNvPr>
          <p:cNvSpPr>
            <a:spLocks noGrp="1"/>
          </p:cNvSpPr>
          <p:nvPr>
            <p:ph type="sldNum" sz="quarter" idx="12"/>
          </p:nvPr>
        </p:nvSpPr>
        <p:spPr/>
        <p:txBody>
          <a:bodyPr/>
          <a:lstStyle/>
          <a:p>
            <a:fld id="{307E6868-079E-1649-B8D1-459B42CE4DE3}" type="slidenum">
              <a:rPr lang="en-US" smtClean="0"/>
              <a:t>10</a:t>
            </a:fld>
            <a:endParaRPr lang="en-US"/>
          </a:p>
        </p:txBody>
      </p:sp>
      <p:pic>
        <p:nvPicPr>
          <p:cNvPr id="6" name="Picture 5" descr="A group of RESULTS volunteers standing together outside a building">
            <a:extLst>
              <a:ext uri="{FF2B5EF4-FFF2-40B4-BE49-F238E27FC236}">
                <a16:creationId xmlns:a16="http://schemas.microsoft.com/office/drawing/2014/main" id="{63109502-3C4D-BD27-2527-A00D38D6ECC8}"/>
              </a:ext>
            </a:extLst>
          </p:cNvPr>
          <p:cNvPicPr>
            <a:picLocks noChangeAspect="1"/>
          </p:cNvPicPr>
          <p:nvPr/>
        </p:nvPicPr>
        <p:blipFill>
          <a:blip r:embed="rId3"/>
          <a:stretch>
            <a:fillRect/>
          </a:stretch>
        </p:blipFill>
        <p:spPr>
          <a:xfrm>
            <a:off x="348341" y="1248458"/>
            <a:ext cx="5082627" cy="3388418"/>
          </a:xfrm>
          <a:prstGeom prst="rect">
            <a:avLst/>
          </a:prstGeom>
        </p:spPr>
      </p:pic>
      <p:pic>
        <p:nvPicPr>
          <p:cNvPr id="11" name="Picture 10" descr="RESULTS volunteers outside of Capitol Hill">
            <a:extLst>
              <a:ext uri="{FF2B5EF4-FFF2-40B4-BE49-F238E27FC236}">
                <a16:creationId xmlns:a16="http://schemas.microsoft.com/office/drawing/2014/main" id="{356A9483-BF05-B958-D54E-4593D318427F}"/>
              </a:ext>
            </a:extLst>
          </p:cNvPr>
          <p:cNvPicPr>
            <a:picLocks noChangeAspect="1"/>
          </p:cNvPicPr>
          <p:nvPr/>
        </p:nvPicPr>
        <p:blipFill>
          <a:blip r:embed="rId4"/>
          <a:srcRect l="19451" t="218" r="18772" b="164"/>
          <a:stretch/>
        </p:blipFill>
        <p:spPr>
          <a:xfrm>
            <a:off x="5675086" y="1248458"/>
            <a:ext cx="2890558" cy="3388418"/>
          </a:xfrm>
          <a:prstGeom prst="rect">
            <a:avLst/>
          </a:prstGeom>
        </p:spPr>
      </p:pic>
      <p:sp>
        <p:nvSpPr>
          <p:cNvPr id="12" name="TextBox 11">
            <a:extLst>
              <a:ext uri="{FF2B5EF4-FFF2-40B4-BE49-F238E27FC236}">
                <a16:creationId xmlns:a16="http://schemas.microsoft.com/office/drawing/2014/main" id="{4FFB03FE-1C01-C638-9F12-CBA6163E998A}"/>
              </a:ext>
            </a:extLst>
          </p:cNvPr>
          <p:cNvSpPr txBox="1"/>
          <p:nvPr/>
        </p:nvSpPr>
        <p:spPr>
          <a:xfrm>
            <a:off x="4700328" y="4700185"/>
            <a:ext cx="3865316" cy="369332"/>
          </a:xfrm>
          <a:prstGeom prst="rect">
            <a:avLst/>
          </a:prstGeom>
          <a:noFill/>
        </p:spPr>
        <p:txBody>
          <a:bodyPr wrap="square">
            <a:spAutoFit/>
          </a:bodyPr>
          <a:lstStyle/>
          <a:p>
            <a:pPr hangingPunct="1">
              <a:defRPr sz="1800">
                <a:solidFill>
                  <a:srgbClr val="000000"/>
                </a:solidFill>
              </a:defRPr>
            </a:pPr>
            <a:r>
              <a:rPr lang="en-US" sz="1800" b="1" dirty="0">
                <a:solidFill>
                  <a:srgbClr val="E41034"/>
                </a:solidFill>
                <a:latin typeface="Open Sans" panose="020B0606030504020204" pitchFamily="34" charset="0"/>
                <a:ea typeface="Open Sans" panose="020B0606030504020204" pitchFamily="34" charset="0"/>
                <a:cs typeface="Open Sans" panose="020B0606030504020204" pitchFamily="34" charset="0"/>
                <a:hlinkClick r:id="rId5"/>
              </a:rPr>
              <a:t>results.org/experts-on-poverty</a:t>
            </a:r>
            <a:endParaRPr lang="en-US" sz="1800" b="1" dirty="0">
              <a:solidFill>
                <a:srgbClr val="E41034"/>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10353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A7C09-7939-457D-9357-A23C11812FB2}"/>
              </a:ext>
            </a:extLst>
          </p:cNvPr>
          <p:cNvSpPr>
            <a:spLocks noGrp="1"/>
          </p:cNvSpPr>
          <p:nvPr>
            <p:ph type="title"/>
          </p:nvPr>
        </p:nvSpPr>
        <p:spPr>
          <a:xfrm>
            <a:off x="470079" y="191571"/>
            <a:ext cx="7401491" cy="857250"/>
          </a:xfrm>
        </p:spPr>
        <p:txBody>
          <a:bodyPr>
            <a:noAutofit/>
          </a:bodyPr>
          <a:lstStyle/>
          <a:p>
            <a:pPr>
              <a:lnSpc>
                <a:spcPct val="113999"/>
              </a:lnSpc>
            </a:pPr>
            <a:r>
              <a:rPr lang="en-US" dirty="0">
                <a:latin typeface="Open Sans"/>
                <a:ea typeface="Open Sans"/>
                <a:cs typeface="Open Sans"/>
              </a:rPr>
              <a:t>RESULTS Fellows</a:t>
            </a:r>
            <a:endParaRPr lang="en-US" sz="2800" dirty="0"/>
          </a:p>
        </p:txBody>
      </p:sp>
      <p:sp>
        <p:nvSpPr>
          <p:cNvPr id="4" name="Slide Number Placeholder 3">
            <a:extLst>
              <a:ext uri="{FF2B5EF4-FFF2-40B4-BE49-F238E27FC236}">
                <a16:creationId xmlns:a16="http://schemas.microsoft.com/office/drawing/2014/main" id="{8D00859C-75CF-99DD-C5E5-B4F47E06865B}"/>
              </a:ext>
            </a:extLst>
          </p:cNvPr>
          <p:cNvSpPr>
            <a:spLocks noGrp="1"/>
          </p:cNvSpPr>
          <p:nvPr>
            <p:ph type="sldNum" sz="quarter" idx="12"/>
          </p:nvPr>
        </p:nvSpPr>
        <p:spPr/>
        <p:txBody>
          <a:bodyPr/>
          <a:lstStyle/>
          <a:p>
            <a:fld id="{307E6868-079E-1649-B8D1-459B42CE4DE3}" type="slidenum">
              <a:rPr lang="en-US" smtClean="0"/>
              <a:t>11</a:t>
            </a:fld>
            <a:endParaRPr lang="en-US"/>
          </a:p>
        </p:txBody>
      </p:sp>
      <p:sp>
        <p:nvSpPr>
          <p:cNvPr id="3" name="TextBox 2">
            <a:extLst>
              <a:ext uri="{FF2B5EF4-FFF2-40B4-BE49-F238E27FC236}">
                <a16:creationId xmlns:a16="http://schemas.microsoft.com/office/drawing/2014/main" id="{41077A93-2BE1-FA1D-CF60-5186C8491ACF}"/>
              </a:ext>
            </a:extLst>
          </p:cNvPr>
          <p:cNvSpPr txBox="1"/>
          <p:nvPr/>
        </p:nvSpPr>
        <p:spPr>
          <a:xfrm>
            <a:off x="5627607" y="4582597"/>
            <a:ext cx="2730782" cy="369332"/>
          </a:xfrm>
          <a:prstGeom prst="rect">
            <a:avLst/>
          </a:prstGeom>
          <a:noFill/>
        </p:spPr>
        <p:txBody>
          <a:bodyPr wrap="square">
            <a:spAutoFit/>
          </a:bodyPr>
          <a:lstStyle/>
          <a:p>
            <a:pPr hangingPunct="1">
              <a:defRPr sz="1800">
                <a:solidFill>
                  <a:srgbClr val="000000"/>
                </a:solidFill>
              </a:defRPr>
            </a:pPr>
            <a:r>
              <a:rPr lang="en-US" sz="1800" b="1" dirty="0">
                <a:solidFill>
                  <a:srgbClr val="E41034"/>
                </a:solidFill>
                <a:latin typeface="Open Sans" panose="020B0606030504020204" pitchFamily="34" charset="0"/>
                <a:ea typeface="Open Sans" panose="020B0606030504020204" pitchFamily="34" charset="0"/>
                <a:cs typeface="Open Sans" panose="020B0606030504020204" pitchFamily="34" charset="0"/>
                <a:hlinkClick r:id="rId3"/>
              </a:rPr>
              <a:t>results.org/fellowship</a:t>
            </a:r>
            <a:endParaRPr lang="en-US" sz="1800" b="1" dirty="0">
              <a:solidFill>
                <a:srgbClr val="E4103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descr="RESULTS fellows outside of Capitol Hill">
            <a:extLst>
              <a:ext uri="{FF2B5EF4-FFF2-40B4-BE49-F238E27FC236}">
                <a16:creationId xmlns:a16="http://schemas.microsoft.com/office/drawing/2014/main" id="{193F7582-6D2F-EFD0-BC19-C5E8518C2360}"/>
              </a:ext>
            </a:extLst>
          </p:cNvPr>
          <p:cNvPicPr>
            <a:picLocks noChangeAspect="1"/>
          </p:cNvPicPr>
          <p:nvPr/>
        </p:nvPicPr>
        <p:blipFill>
          <a:blip r:embed="rId4"/>
          <a:srcRect l="3730" t="44971" r="1520" b="1668"/>
          <a:stretch/>
        </p:blipFill>
        <p:spPr>
          <a:xfrm>
            <a:off x="228600" y="1168400"/>
            <a:ext cx="8686800" cy="3260613"/>
          </a:xfrm>
          <a:prstGeom prst="rect">
            <a:avLst/>
          </a:prstGeom>
        </p:spPr>
      </p:pic>
    </p:spTree>
    <p:extLst>
      <p:ext uri="{BB962C8B-B14F-4D97-AF65-F5344CB8AC3E}">
        <p14:creationId xmlns:p14="http://schemas.microsoft.com/office/powerpoint/2010/main" val="1485176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4FC02-519C-3BC6-F4BD-AB461B508060}"/>
              </a:ext>
            </a:extLst>
          </p:cNvPr>
          <p:cNvSpPr>
            <a:spLocks noGrp="1"/>
          </p:cNvSpPr>
          <p:nvPr>
            <p:ph type="title"/>
          </p:nvPr>
        </p:nvSpPr>
        <p:spPr/>
        <p:txBody>
          <a:bodyPr/>
          <a:lstStyle/>
          <a:p>
            <a:r>
              <a:rPr lang="en-US"/>
              <a:t>What’s your “why”?</a:t>
            </a:r>
          </a:p>
        </p:txBody>
      </p:sp>
      <p:sp>
        <p:nvSpPr>
          <p:cNvPr id="10" name="Text Placeholder 9">
            <a:extLst>
              <a:ext uri="{FF2B5EF4-FFF2-40B4-BE49-F238E27FC236}">
                <a16:creationId xmlns:a16="http://schemas.microsoft.com/office/drawing/2014/main" id="{4BF36BD0-2A77-C23D-2D78-4436769FC159}"/>
              </a:ext>
            </a:extLst>
          </p:cNvPr>
          <p:cNvSpPr>
            <a:spLocks noGrp="1"/>
          </p:cNvSpPr>
          <p:nvPr>
            <p:ph type="body" sz="quarter" idx="3"/>
          </p:nvPr>
        </p:nvSpPr>
        <p:spPr>
          <a:xfrm>
            <a:off x="4645026" y="1284488"/>
            <a:ext cx="4041775" cy="1287262"/>
          </a:xfrm>
        </p:spPr>
        <p:txBody>
          <a:bodyPr/>
          <a:lstStyle/>
          <a:p>
            <a:r>
              <a:rPr lang="en-US"/>
              <a:t>Write your answers in the Advocacy Action Plan!</a:t>
            </a:r>
          </a:p>
        </p:txBody>
      </p:sp>
      <p:sp>
        <p:nvSpPr>
          <p:cNvPr id="4" name="Slide Number Placeholder 3">
            <a:extLst>
              <a:ext uri="{FF2B5EF4-FFF2-40B4-BE49-F238E27FC236}">
                <a16:creationId xmlns:a16="http://schemas.microsoft.com/office/drawing/2014/main" id="{466135E3-A2AD-4FE9-B33C-515003C22F38}"/>
              </a:ext>
            </a:extLst>
          </p:cNvPr>
          <p:cNvSpPr>
            <a:spLocks noGrp="1"/>
          </p:cNvSpPr>
          <p:nvPr>
            <p:ph type="sldNum" sz="quarter" idx="12"/>
          </p:nvPr>
        </p:nvSpPr>
        <p:spPr/>
        <p:txBody>
          <a:bodyPr/>
          <a:lstStyle/>
          <a:p>
            <a:fld id="{307E6868-079E-1649-B8D1-459B42CE4DE3}" type="slidenum">
              <a:rPr lang="en-US" smtClean="0"/>
              <a:t>12</a:t>
            </a:fld>
            <a:endParaRPr lang="en-US"/>
          </a:p>
        </p:txBody>
      </p:sp>
      <p:pic>
        <p:nvPicPr>
          <p:cNvPr id="5" name="Picture 4" descr="RESULTS volunteer holding a sign that says end TB">
            <a:extLst>
              <a:ext uri="{FF2B5EF4-FFF2-40B4-BE49-F238E27FC236}">
                <a16:creationId xmlns:a16="http://schemas.microsoft.com/office/drawing/2014/main" id="{DAA391F8-A5AD-3203-350C-8E7A9DCBEF8D}"/>
              </a:ext>
            </a:extLst>
          </p:cNvPr>
          <p:cNvPicPr>
            <a:picLocks noChangeAspect="1"/>
          </p:cNvPicPr>
          <p:nvPr/>
        </p:nvPicPr>
        <p:blipFill rotWithShape="1">
          <a:blip r:embed="rId2"/>
          <a:srcRect t="10741" b="6291"/>
          <a:stretch/>
        </p:blipFill>
        <p:spPr>
          <a:xfrm>
            <a:off x="1173991" y="1432193"/>
            <a:ext cx="2436879" cy="3030834"/>
          </a:xfrm>
          <a:prstGeom prst="rect">
            <a:avLst/>
          </a:prstGeom>
        </p:spPr>
      </p:pic>
      <p:pic>
        <p:nvPicPr>
          <p:cNvPr id="3" name="Picture 2" descr="Screenshot of the connect with your values section on the Advocacy Action plan, page 1">
            <a:extLst>
              <a:ext uri="{FF2B5EF4-FFF2-40B4-BE49-F238E27FC236}">
                <a16:creationId xmlns:a16="http://schemas.microsoft.com/office/drawing/2014/main" id="{D7B179DE-0976-9230-1701-703EAB9AEFCA}"/>
              </a:ext>
            </a:extLst>
          </p:cNvPr>
          <p:cNvPicPr>
            <a:picLocks noChangeAspect="1"/>
          </p:cNvPicPr>
          <p:nvPr/>
        </p:nvPicPr>
        <p:blipFill rotWithShape="1">
          <a:blip r:embed="rId3"/>
          <a:srcRect t="13256" r="60" b="58645"/>
          <a:stretch/>
        </p:blipFill>
        <p:spPr>
          <a:xfrm>
            <a:off x="4129855" y="2782009"/>
            <a:ext cx="4554221" cy="1650884"/>
          </a:xfrm>
          <a:prstGeom prst="rect">
            <a:avLst/>
          </a:prstGeom>
        </p:spPr>
      </p:pic>
    </p:spTree>
    <p:extLst>
      <p:ext uri="{BB962C8B-B14F-4D97-AF65-F5344CB8AC3E}">
        <p14:creationId xmlns:p14="http://schemas.microsoft.com/office/powerpoint/2010/main" val="1023594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B417506-8F63-9C8D-C55E-C5E9ECEEA051}"/>
              </a:ext>
            </a:extLst>
          </p:cNvPr>
          <p:cNvSpPr>
            <a:spLocks noGrp="1"/>
          </p:cNvSpPr>
          <p:nvPr>
            <p:ph type="title"/>
          </p:nvPr>
        </p:nvSpPr>
        <p:spPr/>
        <p:txBody>
          <a:bodyPr/>
          <a:lstStyle/>
          <a:p>
            <a:r>
              <a:rPr lang="en-US"/>
              <a:t>Advocacy Strategy</a:t>
            </a:r>
          </a:p>
        </p:txBody>
      </p:sp>
    </p:spTree>
    <p:extLst>
      <p:ext uri="{BB962C8B-B14F-4D97-AF65-F5344CB8AC3E}">
        <p14:creationId xmlns:p14="http://schemas.microsoft.com/office/powerpoint/2010/main" val="1511718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83A53E-46EB-77E1-0416-D8422CDDA9EB}"/>
              </a:ext>
            </a:extLst>
          </p:cNvPr>
          <p:cNvSpPr>
            <a:spLocks noGrp="1"/>
          </p:cNvSpPr>
          <p:nvPr>
            <p:ph type="sldNum" sz="quarter" idx="12"/>
          </p:nvPr>
        </p:nvSpPr>
        <p:spPr/>
        <p:txBody>
          <a:bodyPr/>
          <a:lstStyle/>
          <a:p>
            <a:fld id="{307E6868-079E-1649-B8D1-459B42CE4DE3}" type="slidenum">
              <a:rPr lang="en-US" smtClean="0"/>
              <a:t>14</a:t>
            </a:fld>
            <a:endParaRPr lang="en-US"/>
          </a:p>
        </p:txBody>
      </p:sp>
      <p:sp>
        <p:nvSpPr>
          <p:cNvPr id="5" name="Title 1">
            <a:extLst>
              <a:ext uri="{FF2B5EF4-FFF2-40B4-BE49-F238E27FC236}">
                <a16:creationId xmlns:a16="http://schemas.microsoft.com/office/drawing/2014/main" id="{EFEDC440-7DC9-0630-89B4-2C07C1E5D916}"/>
              </a:ext>
            </a:extLst>
          </p:cNvPr>
          <p:cNvSpPr txBox="1">
            <a:spLocks/>
          </p:cNvSpPr>
          <p:nvPr/>
        </p:nvSpPr>
        <p:spPr>
          <a:xfrm>
            <a:off x="457200" y="205979"/>
            <a:ext cx="7401491" cy="857250"/>
          </a:xfrm>
          <a:prstGeom prst="rect">
            <a:avLst/>
          </a:prstGeom>
        </p:spPr>
        <p:txBody>
          <a:bodyPr/>
          <a:lstStyle>
            <a:lvl1pPr algn="ctr" defTabSz="457200" rtl="0" eaLnBrk="1" latinLnBrk="0" hangingPunct="1">
              <a:lnSpc>
                <a:spcPct val="114000"/>
              </a:lnSpc>
              <a:spcBef>
                <a:spcPct val="0"/>
              </a:spcBef>
              <a:buNone/>
              <a:defRPr sz="3600" b="1" kern="1200">
                <a:solidFill>
                  <a:srgbClr val="E41034"/>
                </a:solidFill>
                <a:latin typeface="Open Sans" pitchFamily="2" charset="0"/>
                <a:ea typeface="Open Sans" pitchFamily="2" charset="0"/>
                <a:cs typeface="Open Sans" pitchFamily="2" charset="0"/>
              </a:defRPr>
            </a:lvl1pPr>
          </a:lstStyle>
          <a:p>
            <a:r>
              <a:rPr lang="en-US" dirty="0"/>
              <a:t>RESULTS Advocacy</a:t>
            </a:r>
          </a:p>
        </p:txBody>
      </p:sp>
      <p:pic>
        <p:nvPicPr>
          <p:cNvPr id="7" name="Picture 6" descr="RESULTS volunteer presenting about storytelling">
            <a:extLst>
              <a:ext uri="{FF2B5EF4-FFF2-40B4-BE49-F238E27FC236}">
                <a16:creationId xmlns:a16="http://schemas.microsoft.com/office/drawing/2014/main" id="{2721FAFC-CCC8-DEA6-1CB1-E43E9C8D9AEC}"/>
              </a:ext>
            </a:extLst>
          </p:cNvPr>
          <p:cNvPicPr>
            <a:picLocks noChangeAspect="1"/>
          </p:cNvPicPr>
          <p:nvPr/>
        </p:nvPicPr>
        <p:blipFill>
          <a:blip r:embed="rId2"/>
          <a:srcRect l="26758" r="9227"/>
          <a:stretch/>
        </p:blipFill>
        <p:spPr>
          <a:xfrm>
            <a:off x="5839382" y="1239281"/>
            <a:ext cx="3113844" cy="3233196"/>
          </a:xfrm>
          <a:prstGeom prst="rect">
            <a:avLst/>
          </a:prstGeom>
        </p:spPr>
      </p:pic>
      <p:pic>
        <p:nvPicPr>
          <p:cNvPr id="9" name="Picture 8" descr="RESULTS volunteers and staff outside a member of Congress' door">
            <a:extLst>
              <a:ext uri="{FF2B5EF4-FFF2-40B4-BE49-F238E27FC236}">
                <a16:creationId xmlns:a16="http://schemas.microsoft.com/office/drawing/2014/main" id="{A99B786C-28CE-134F-F964-E437AF001B16}"/>
              </a:ext>
            </a:extLst>
          </p:cNvPr>
          <p:cNvPicPr>
            <a:picLocks noChangeAspect="1"/>
          </p:cNvPicPr>
          <p:nvPr/>
        </p:nvPicPr>
        <p:blipFill>
          <a:blip r:embed="rId3"/>
          <a:srcRect l="20438" t="17548" r="15192"/>
          <a:stretch/>
        </p:blipFill>
        <p:spPr>
          <a:xfrm>
            <a:off x="2915525" y="1239932"/>
            <a:ext cx="2816835" cy="3235085"/>
          </a:xfrm>
          <a:prstGeom prst="rect">
            <a:avLst/>
          </a:prstGeom>
        </p:spPr>
      </p:pic>
      <p:pic>
        <p:nvPicPr>
          <p:cNvPr id="4" name="Picture 3" descr="RESULTS volunteers and staff holding postcards to take action">
            <a:extLst>
              <a:ext uri="{FF2B5EF4-FFF2-40B4-BE49-F238E27FC236}">
                <a16:creationId xmlns:a16="http://schemas.microsoft.com/office/drawing/2014/main" id="{E0D4CAB7-1B45-D051-6084-A78D45EECA08}"/>
              </a:ext>
            </a:extLst>
          </p:cNvPr>
          <p:cNvPicPr>
            <a:picLocks noChangeAspect="1"/>
          </p:cNvPicPr>
          <p:nvPr/>
        </p:nvPicPr>
        <p:blipFill>
          <a:blip r:embed="rId4"/>
          <a:srcRect t="4216"/>
          <a:stretch/>
        </p:blipFill>
        <p:spPr>
          <a:xfrm>
            <a:off x="251504" y="1239933"/>
            <a:ext cx="2537265" cy="3207384"/>
          </a:xfrm>
          <a:prstGeom prst="rect">
            <a:avLst/>
          </a:prstGeom>
        </p:spPr>
      </p:pic>
    </p:spTree>
    <p:extLst>
      <p:ext uri="{BB962C8B-B14F-4D97-AF65-F5344CB8AC3E}">
        <p14:creationId xmlns:p14="http://schemas.microsoft.com/office/powerpoint/2010/main" val="3135985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descr="RESULTS volunteers in a lobby meeting">
            <a:extLst>
              <a:ext uri="{FF2B5EF4-FFF2-40B4-BE49-F238E27FC236}">
                <a16:creationId xmlns:a16="http://schemas.microsoft.com/office/drawing/2014/main" id="{346279C8-254C-42EE-BA26-D61B561C1791}"/>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l="18302" r="8668"/>
          <a:stretch/>
        </p:blipFill>
        <p:spPr>
          <a:xfrm>
            <a:off x="128075" y="129655"/>
            <a:ext cx="3283866" cy="2436865"/>
          </a:xfrm>
          <a:prstGeom prst="rect">
            <a:avLst/>
          </a:prstGeom>
        </p:spPr>
      </p:pic>
      <p:graphicFrame>
        <p:nvGraphicFramePr>
          <p:cNvPr id="8" name="Diagram 7" descr="Big arrow starting from relationships to trust to influence at the top">
            <a:extLst>
              <a:ext uri="{FF2B5EF4-FFF2-40B4-BE49-F238E27FC236}">
                <a16:creationId xmlns:a16="http://schemas.microsoft.com/office/drawing/2014/main" id="{ADFC89A0-3B24-4C00-9328-5FE96060351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31117702"/>
              </p:ext>
            </p:extLst>
          </p:nvPr>
        </p:nvGraphicFramePr>
        <p:xfrm>
          <a:off x="363920" y="129655"/>
          <a:ext cx="8416160" cy="52322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a:extLst>
              <a:ext uri="{FF2B5EF4-FFF2-40B4-BE49-F238E27FC236}">
                <a16:creationId xmlns:a16="http://schemas.microsoft.com/office/drawing/2014/main" id="{16608A8C-ACB5-4810-B190-6940EA168BA5}"/>
              </a:ext>
            </a:extLst>
          </p:cNvPr>
          <p:cNvSpPr txBox="1"/>
          <p:nvPr/>
        </p:nvSpPr>
        <p:spPr>
          <a:xfrm>
            <a:off x="454957" y="3716881"/>
            <a:ext cx="3125338" cy="584775"/>
          </a:xfrm>
          <a:prstGeom prst="rect">
            <a:avLst/>
          </a:prstGeom>
          <a:noFill/>
        </p:spPr>
        <p:txBody>
          <a:bodyPr wrap="square" rtlCol="0">
            <a:spAutoFit/>
          </a:bodyPr>
          <a:lstStyle/>
          <a:p>
            <a:r>
              <a:rPr lang="en-US" sz="3200" b="1">
                <a:latin typeface="Open Sans" panose="020B0606030504020204" pitchFamily="34" charset="0"/>
                <a:ea typeface="Open Sans" panose="020B0606030504020204" pitchFamily="34" charset="0"/>
                <a:cs typeface="Open Sans" panose="020B0606030504020204" pitchFamily="34" charset="0"/>
              </a:rPr>
              <a:t>Relationships</a:t>
            </a:r>
            <a:endParaRPr lang="en-US" b="1">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7EA730EE-E66F-4B76-BCCE-C8B6BB0895F6}"/>
              </a:ext>
            </a:extLst>
          </p:cNvPr>
          <p:cNvSpPr txBox="1"/>
          <p:nvPr/>
        </p:nvSpPr>
        <p:spPr>
          <a:xfrm>
            <a:off x="3580295" y="2297239"/>
            <a:ext cx="2861480" cy="707886"/>
          </a:xfrm>
          <a:prstGeom prst="rect">
            <a:avLst/>
          </a:prstGeom>
          <a:noFill/>
        </p:spPr>
        <p:txBody>
          <a:bodyPr wrap="square" rtlCol="0">
            <a:spAutoFit/>
          </a:bodyPr>
          <a:lstStyle/>
          <a:p>
            <a:r>
              <a:rPr lang="en-US" sz="4000" b="1">
                <a:latin typeface="Open Sans" panose="020B0606030504020204" pitchFamily="34" charset="0"/>
                <a:ea typeface="Open Sans" panose="020B0606030504020204" pitchFamily="34" charset="0"/>
                <a:cs typeface="Open Sans" panose="020B0606030504020204" pitchFamily="34" charset="0"/>
              </a:rPr>
              <a:t>Trust</a:t>
            </a:r>
            <a:endParaRPr lang="en-US" b="1">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78463EF1-C597-437E-84F6-793AD84C7233}"/>
              </a:ext>
            </a:extLst>
          </p:cNvPr>
          <p:cNvSpPr txBox="1"/>
          <p:nvPr/>
        </p:nvSpPr>
        <p:spPr>
          <a:xfrm>
            <a:off x="5943599" y="1410816"/>
            <a:ext cx="3200401" cy="830997"/>
          </a:xfrm>
          <a:prstGeom prst="rect">
            <a:avLst/>
          </a:prstGeom>
          <a:noFill/>
        </p:spPr>
        <p:txBody>
          <a:bodyPr wrap="square" rtlCol="0">
            <a:spAutoFit/>
          </a:bodyPr>
          <a:lstStyle/>
          <a:p>
            <a:r>
              <a:rPr lang="en-US" sz="4800" b="1" i="1">
                <a:latin typeface="Open Sans" panose="020B0606030504020204" pitchFamily="34" charset="0"/>
                <a:ea typeface="Open Sans" panose="020B0606030504020204" pitchFamily="34" charset="0"/>
                <a:cs typeface="Open Sans" panose="020B0606030504020204" pitchFamily="34" charset="0"/>
              </a:rPr>
              <a:t>Influence</a:t>
            </a:r>
            <a:endParaRPr lang="en-US" sz="4600" b="1" i="1">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12" descr="RESULTS volunteers outside of their Representative's office">
            <a:extLst>
              <a:ext uri="{FF2B5EF4-FFF2-40B4-BE49-F238E27FC236}">
                <a16:creationId xmlns:a16="http://schemas.microsoft.com/office/drawing/2014/main" id="{97D81ADC-AB13-499F-BAF8-4F9DE37F502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r="2009"/>
          <a:stretch/>
        </p:blipFill>
        <p:spPr>
          <a:xfrm>
            <a:off x="5225112" y="2849111"/>
            <a:ext cx="3790813" cy="2096496"/>
          </a:xfrm>
          <a:prstGeom prst="rect">
            <a:avLst/>
          </a:prstGeom>
        </p:spPr>
      </p:pic>
    </p:spTree>
    <p:extLst>
      <p:ext uri="{BB962C8B-B14F-4D97-AF65-F5344CB8AC3E}">
        <p14:creationId xmlns:p14="http://schemas.microsoft.com/office/powerpoint/2010/main" val="220034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gress in session">
            <a:extLst>
              <a:ext uri="{FF2B5EF4-FFF2-40B4-BE49-F238E27FC236}">
                <a16:creationId xmlns:a16="http://schemas.microsoft.com/office/drawing/2014/main" id="{8D348599-CD1A-4D29-8AAD-FDB9154717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222"/>
          <a:stretch/>
        </p:blipFill>
        <p:spPr bwMode="auto">
          <a:xfrm>
            <a:off x="0" y="485527"/>
            <a:ext cx="9144000" cy="4657973"/>
          </a:xfrm>
          <a:prstGeom prst="rect">
            <a:avLst/>
          </a:prstGeom>
          <a:noFill/>
          <a:extLst>
            <a:ext uri="{909E8E84-426E-40DD-AFC4-6F175D3DCCD1}">
              <a14:hiddenFill xmlns:a14="http://schemas.microsoft.com/office/drawing/2010/main">
                <a:solidFill>
                  <a:srgbClr val="FFFFFF"/>
                </a:solidFill>
              </a14:hiddenFill>
            </a:ext>
          </a:extLst>
        </p:spPr>
      </p:pic>
      <p:sp>
        <p:nvSpPr>
          <p:cNvPr id="10" name="Shape 332">
            <a:extLst>
              <a:ext uri="{FF2B5EF4-FFF2-40B4-BE49-F238E27FC236}">
                <a16:creationId xmlns:a16="http://schemas.microsoft.com/office/drawing/2014/main" id="{06134548-8C78-48CD-8C5F-4996B1B81958}"/>
              </a:ext>
            </a:extLst>
          </p:cNvPr>
          <p:cNvSpPr txBox="1">
            <a:spLocks/>
          </p:cNvSpPr>
          <p:nvPr/>
        </p:nvSpPr>
        <p:spPr>
          <a:xfrm>
            <a:off x="0" y="524"/>
            <a:ext cx="9144000" cy="885747"/>
          </a:xfrm>
          <a:prstGeom prst="rect">
            <a:avLst/>
          </a:prstGeom>
          <a:solidFill>
            <a:schemeClr val="tx2"/>
          </a:solidFill>
          <a:ln>
            <a:solidFill>
              <a:srgbClr val="29B5CF"/>
            </a:solidFill>
          </a:ln>
        </p:spPr>
        <p:txBody>
          <a:bodyPr vert="horz" lIns="0" tIns="0" rIns="0" bIns="0" rtlCol="0" anchor="ctr">
            <a:normAutofit/>
          </a:bodyPr>
          <a:lstStyle>
            <a:lvl1pPr algn="ctr" defTabSz="253960" rtl="0" eaLnBrk="1" latinLnBrk="0" hangingPunct="1">
              <a:spcBef>
                <a:spcPct val="0"/>
              </a:spcBef>
              <a:buNone/>
              <a:defRPr sz="3160" kern="1200">
                <a:solidFill>
                  <a:schemeClr val="accent6">
                    <a:lumOff val="-2588"/>
                  </a:schemeClr>
                </a:solidFill>
                <a:latin typeface="+mj-lt"/>
                <a:ea typeface="+mj-ea"/>
                <a:cs typeface="+mj-cs"/>
              </a:defRPr>
            </a:lvl1pPr>
          </a:lstStyle>
          <a:p>
            <a:r>
              <a:rPr lang="en-US" sz="3600" b="1">
                <a:solidFill>
                  <a:schemeClr val="bg1"/>
                </a:solidFill>
                <a:latin typeface="Open Sans" panose="020B0606030504020204" pitchFamily="34" charset="0"/>
                <a:ea typeface="Open Sans" panose="020B0606030504020204" pitchFamily="34" charset="0"/>
                <a:cs typeface="Open Sans" panose="020B0606030504020204" pitchFamily="34" charset="0"/>
              </a:rPr>
              <a:t>Why Congress?</a:t>
            </a:r>
            <a:endParaRPr lang="en-US" sz="32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B709F1A4-6146-4C17-A878-7FFC3B5C29F9}"/>
              </a:ext>
            </a:extLst>
          </p:cNvPr>
          <p:cNvSpPr txBox="1"/>
          <p:nvPr/>
        </p:nvSpPr>
        <p:spPr>
          <a:xfrm>
            <a:off x="0" y="886273"/>
            <a:ext cx="9144000" cy="769441"/>
          </a:xfrm>
          <a:prstGeom prst="rect">
            <a:avLst/>
          </a:prstGeom>
          <a:solidFill>
            <a:schemeClr val="bg1">
              <a:alpha val="95000"/>
            </a:schemeClr>
          </a:solidFill>
        </p:spPr>
        <p:txBody>
          <a:bodyPr wrap="square" rtlCol="0">
            <a:spAutoFit/>
          </a:bodyPr>
          <a:lstStyle/>
          <a:p>
            <a:pPr lvl="1" algn="ctr"/>
            <a:r>
              <a:rPr lang="en-US" sz="2400">
                <a:latin typeface="Open Sans" panose="020B0606030504020204" pitchFamily="34" charset="0"/>
                <a:ea typeface="Open Sans" panose="020B0606030504020204" pitchFamily="34" charset="0"/>
                <a:cs typeface="Open Sans" panose="020B0606030504020204" pitchFamily="34" charset="0"/>
              </a:rPr>
              <a:t>The government makes decisions about EVERYTHING</a:t>
            </a:r>
          </a:p>
          <a:p>
            <a:pPr lvl="1" algn="ctr"/>
            <a:r>
              <a:rPr lang="en-US" sz="2000" b="1">
                <a:latin typeface="Open Sans" panose="020B0606030504020204" pitchFamily="34" charset="0"/>
                <a:ea typeface="Open Sans" panose="020B0606030504020204" pitchFamily="34" charset="0"/>
                <a:cs typeface="Open Sans" panose="020B0606030504020204" pitchFamily="34" charset="0"/>
              </a:rPr>
              <a:t>Taxes     Investments      Voting      Services</a:t>
            </a:r>
          </a:p>
        </p:txBody>
      </p:sp>
      <p:sp>
        <p:nvSpPr>
          <p:cNvPr id="12" name="Shape 334">
            <a:extLst>
              <a:ext uri="{FF2B5EF4-FFF2-40B4-BE49-F238E27FC236}">
                <a16:creationId xmlns:a16="http://schemas.microsoft.com/office/drawing/2014/main" id="{2BD6D3FA-5D78-4F5E-AAE5-16523F80485E}"/>
              </a:ext>
            </a:extLst>
          </p:cNvPr>
          <p:cNvSpPr/>
          <p:nvPr/>
        </p:nvSpPr>
        <p:spPr>
          <a:xfrm>
            <a:off x="0" y="1655716"/>
            <a:ext cx="9144000" cy="592466"/>
          </a:xfrm>
          <a:prstGeom prst="rect">
            <a:avLst/>
          </a:prstGeom>
          <a:solidFill>
            <a:schemeClr val="bg1">
              <a:alpha val="95000"/>
            </a:schemeClr>
          </a:solidFill>
          <a:ln w="12700">
            <a:noFill/>
            <a:bevel/>
          </a:ln>
          <a:effectLst>
            <a:outerShdw blurRad="25400" dist="12700" dir="5400000" rotWithShape="0">
              <a:srgbClr val="000000">
                <a:alpha val="35000"/>
              </a:srgbClr>
            </a:outerShdw>
          </a:effectLst>
          <a:extLst>
            <a:ext uri="{C572A759-6A51-4108-AA02-DFA0A04FC94B}">
              <ma14:wrappingTextBoxFlag xmlns="" xmlns:ma14="http://schemas.microsoft.com/office/mac/drawingml/2011/main" val="1"/>
            </a:ext>
          </a:extLst>
        </p:spPr>
        <p:txBody>
          <a:bodyPr wrap="square" lIns="34288" tIns="34288" rIns="34288" bIns="34288">
            <a:spAutoFit/>
          </a:bodyPr>
          <a:lstStyle>
            <a:lvl1pPr algn="ctr" defTabSz="338326">
              <a:spcBef>
                <a:spcPts val="500"/>
              </a:spcBef>
              <a:buFont typeface="Arial"/>
              <a:defRPr b="1">
                <a:solidFill>
                  <a:schemeClr val="accent6">
                    <a:lumOff val="-2588"/>
                  </a:schemeClr>
                </a:solidFill>
                <a:latin typeface="+mn-lt"/>
                <a:ea typeface="+mn-ea"/>
                <a:cs typeface="+mn-cs"/>
                <a:sym typeface="Helvetica"/>
              </a:defRPr>
            </a:lvl1pPr>
          </a:lstStyle>
          <a:p>
            <a:r>
              <a:rPr sz="1700" b="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700" b="0">
                <a:solidFill>
                  <a:schemeClr val="tx1"/>
                </a:solidFill>
                <a:latin typeface="Open Sans" panose="020B0606030504020204" pitchFamily="34" charset="0"/>
                <a:ea typeface="Open Sans" panose="020B0606030504020204" pitchFamily="34" charset="0"/>
                <a:cs typeface="Open Sans" panose="020B0606030504020204" pitchFamily="34" charset="0"/>
              </a:rPr>
              <a:t>Yet, many people don’t know who represents them in Congress. Many will never contact their member of Congress or hold them accountable to their decisions. </a:t>
            </a:r>
          </a:p>
        </p:txBody>
      </p:sp>
    </p:spTree>
    <p:extLst>
      <p:ext uri="{BB962C8B-B14F-4D97-AF65-F5344CB8AC3E}">
        <p14:creationId xmlns:p14="http://schemas.microsoft.com/office/powerpoint/2010/main" val="1730921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B417506-8F63-9C8D-C55E-C5E9ECEEA051}"/>
              </a:ext>
            </a:extLst>
          </p:cNvPr>
          <p:cNvSpPr>
            <a:spLocks noGrp="1"/>
          </p:cNvSpPr>
          <p:nvPr>
            <p:ph type="title"/>
          </p:nvPr>
        </p:nvSpPr>
        <p:spPr/>
        <p:txBody>
          <a:bodyPr/>
          <a:lstStyle/>
          <a:p>
            <a:r>
              <a:rPr lang="en-US" dirty="0"/>
              <a:t>Advocacy Skill</a:t>
            </a:r>
          </a:p>
        </p:txBody>
      </p:sp>
    </p:spTree>
    <p:extLst>
      <p:ext uri="{BB962C8B-B14F-4D97-AF65-F5344CB8AC3E}">
        <p14:creationId xmlns:p14="http://schemas.microsoft.com/office/powerpoint/2010/main" val="2916556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81F4E-A226-A93E-DB2A-6A79D7B5648F}"/>
              </a:ext>
            </a:extLst>
          </p:cNvPr>
          <p:cNvSpPr>
            <a:spLocks noGrp="1"/>
          </p:cNvSpPr>
          <p:nvPr>
            <p:ph type="ctrTitle"/>
          </p:nvPr>
        </p:nvSpPr>
        <p:spPr>
          <a:xfrm>
            <a:off x="648970" y="2172890"/>
            <a:ext cx="7846060" cy="1102519"/>
          </a:xfrm>
        </p:spPr>
        <p:txBody>
          <a:bodyPr>
            <a:noAutofit/>
          </a:bodyPr>
          <a:lstStyle/>
          <a:p>
            <a:r>
              <a:rPr lang="en-US" sz="4800" dirty="0">
                <a:solidFill>
                  <a:schemeClr val="tx2"/>
                </a:solidFill>
                <a:latin typeface="Open Sans"/>
                <a:ea typeface="Open Sans"/>
                <a:cs typeface="Open Sans"/>
              </a:rPr>
              <a:t>Do you know your members of Congress? (</a:t>
            </a:r>
            <a:r>
              <a:rPr lang="en-US" sz="4800" dirty="0" err="1">
                <a:solidFill>
                  <a:schemeClr val="tx2"/>
                </a:solidFill>
                <a:latin typeface="Open Sans"/>
                <a:ea typeface="Open Sans"/>
                <a:cs typeface="Open Sans"/>
              </a:rPr>
              <a:t>MoC</a:t>
            </a:r>
            <a:r>
              <a:rPr lang="en-US" sz="4800" dirty="0">
                <a:solidFill>
                  <a:schemeClr val="tx2"/>
                </a:solidFill>
                <a:latin typeface="Open Sans"/>
                <a:ea typeface="Open Sans"/>
                <a:cs typeface="Open Sans"/>
              </a:rPr>
              <a:t>)</a:t>
            </a:r>
          </a:p>
        </p:txBody>
      </p:sp>
    </p:spTree>
    <p:extLst>
      <p:ext uri="{BB962C8B-B14F-4D97-AF65-F5344CB8AC3E}">
        <p14:creationId xmlns:p14="http://schemas.microsoft.com/office/powerpoint/2010/main" val="2959049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653CF6-0307-FA91-DFEC-EE4C988684D3}"/>
              </a:ext>
            </a:extLst>
          </p:cNvPr>
          <p:cNvSpPr>
            <a:spLocks noGrp="1"/>
          </p:cNvSpPr>
          <p:nvPr>
            <p:ph type="sldNum" sz="quarter" idx="12"/>
          </p:nvPr>
        </p:nvSpPr>
        <p:spPr>
          <a:xfrm>
            <a:off x="6553200" y="4767263"/>
            <a:ext cx="2133600" cy="273844"/>
          </a:xfrm>
        </p:spPr>
        <p:txBody>
          <a:bodyPr anchor="ctr">
            <a:normAutofit/>
          </a:bodyPr>
          <a:lstStyle/>
          <a:p>
            <a:pPr>
              <a:spcAft>
                <a:spcPts val="600"/>
              </a:spcAft>
            </a:pPr>
            <a:fld id="{307E6868-079E-1649-B8D1-459B42CE4DE3}" type="slidenum">
              <a:rPr lang="en-US" smtClean="0"/>
              <a:pPr>
                <a:spcAft>
                  <a:spcPts val="600"/>
                </a:spcAft>
              </a:pPr>
              <a:t>19</a:t>
            </a:fld>
            <a:endParaRPr lang="en-US" dirty="0"/>
          </a:p>
        </p:txBody>
      </p:sp>
      <p:sp>
        <p:nvSpPr>
          <p:cNvPr id="10" name="Title 1">
            <a:extLst>
              <a:ext uri="{FF2B5EF4-FFF2-40B4-BE49-F238E27FC236}">
                <a16:creationId xmlns:a16="http://schemas.microsoft.com/office/drawing/2014/main" id="{6E7DDFD2-391D-2EAA-6703-BC67AB4DDA33}"/>
              </a:ext>
            </a:extLst>
          </p:cNvPr>
          <p:cNvSpPr txBox="1">
            <a:spLocks/>
          </p:cNvSpPr>
          <p:nvPr/>
        </p:nvSpPr>
        <p:spPr>
          <a:xfrm>
            <a:off x="871253" y="4338638"/>
            <a:ext cx="7401491" cy="857250"/>
          </a:xfrm>
          <a:prstGeom prst="rect">
            <a:avLst/>
          </a:prstGeom>
        </p:spPr>
        <p:txBody>
          <a:bodyPr vert="horz" lIns="91440" tIns="45720" rIns="91440" bIns="45720" rtlCol="0" anchor="ctr">
            <a:normAutofit/>
          </a:bodyPr>
          <a:lstStyle>
            <a:lvl1pPr algn="ctr" defTabSz="457200" rtl="0" eaLnBrk="1" latinLnBrk="0" hangingPunct="1">
              <a:lnSpc>
                <a:spcPct val="114000"/>
              </a:lnSpc>
              <a:spcBef>
                <a:spcPct val="0"/>
              </a:spcBef>
              <a:buNone/>
              <a:defRPr sz="3600" b="1" kern="1200">
                <a:solidFill>
                  <a:srgbClr val="E41034"/>
                </a:solidFill>
                <a:latin typeface="Open Sans" pitchFamily="2" charset="0"/>
                <a:ea typeface="Open Sans" pitchFamily="2" charset="0"/>
                <a:cs typeface="Open Sans" pitchFamily="2" charset="0"/>
              </a:defRPr>
            </a:lvl1pPr>
          </a:lstStyle>
          <a:p>
            <a:r>
              <a:rPr lang="en-US" sz="1800" dirty="0"/>
              <a:t>www.results.org/legislator-lookup</a:t>
            </a:r>
          </a:p>
        </p:txBody>
      </p:sp>
      <p:sp>
        <p:nvSpPr>
          <p:cNvPr id="13" name="Title 6">
            <a:extLst>
              <a:ext uri="{FF2B5EF4-FFF2-40B4-BE49-F238E27FC236}">
                <a16:creationId xmlns:a16="http://schemas.microsoft.com/office/drawing/2014/main" id="{50ED1C6D-AD17-1ACB-43E6-13E3327639AF}"/>
              </a:ext>
            </a:extLst>
          </p:cNvPr>
          <p:cNvSpPr txBox="1">
            <a:spLocks/>
          </p:cNvSpPr>
          <p:nvPr/>
        </p:nvSpPr>
        <p:spPr>
          <a:xfrm>
            <a:off x="609600" y="231158"/>
            <a:ext cx="7401491" cy="857250"/>
          </a:xfrm>
          <a:prstGeom prst="rect">
            <a:avLst/>
          </a:prstGeom>
        </p:spPr>
        <p:txBody>
          <a:bodyPr vert="horz" lIns="91440" tIns="45720" rIns="91440" bIns="45720" rtlCol="0" anchor="ctr">
            <a:normAutofit/>
          </a:bodyPr>
          <a:lstStyle>
            <a:lvl1pPr algn="ctr" defTabSz="457200" rtl="0" eaLnBrk="1" latinLnBrk="0" hangingPunct="1">
              <a:lnSpc>
                <a:spcPct val="114000"/>
              </a:lnSpc>
              <a:spcBef>
                <a:spcPct val="0"/>
              </a:spcBef>
              <a:buNone/>
              <a:defRPr sz="3600" b="1" kern="1200">
                <a:solidFill>
                  <a:srgbClr val="E41034"/>
                </a:solidFill>
                <a:latin typeface="Open Sans" pitchFamily="2" charset="0"/>
                <a:ea typeface="Open Sans" pitchFamily="2" charset="0"/>
                <a:cs typeface="Open Sans" pitchFamily="2" charset="0"/>
              </a:defRPr>
            </a:lvl1pPr>
          </a:lstStyle>
          <a:p>
            <a:r>
              <a:rPr lang="en-US" dirty="0"/>
              <a:t>Legislator Lookup</a:t>
            </a:r>
          </a:p>
        </p:txBody>
      </p:sp>
      <p:pic>
        <p:nvPicPr>
          <p:cNvPr id="3" name="Picture 2" descr="Screenshot of a profile of a Senator in legislator lookup">
            <a:extLst>
              <a:ext uri="{FF2B5EF4-FFF2-40B4-BE49-F238E27FC236}">
                <a16:creationId xmlns:a16="http://schemas.microsoft.com/office/drawing/2014/main" id="{58B5B820-6CB9-75FA-CF6B-227248FE8BCB}"/>
              </a:ext>
            </a:extLst>
          </p:cNvPr>
          <p:cNvPicPr>
            <a:picLocks noChangeAspect="1"/>
          </p:cNvPicPr>
          <p:nvPr/>
        </p:nvPicPr>
        <p:blipFill>
          <a:blip r:embed="rId2"/>
          <a:srcRect l="-1" r="-261" b="14074"/>
          <a:stretch/>
        </p:blipFill>
        <p:spPr>
          <a:xfrm>
            <a:off x="4196219" y="1216034"/>
            <a:ext cx="4561701" cy="3168015"/>
          </a:xfrm>
          <a:prstGeom prst="rect">
            <a:avLst/>
          </a:prstGeom>
        </p:spPr>
      </p:pic>
      <p:pic>
        <p:nvPicPr>
          <p:cNvPr id="6" name="Picture 5" descr="Screenshot of the directory listing your federal officials in legislator lookup ">
            <a:extLst>
              <a:ext uri="{FF2B5EF4-FFF2-40B4-BE49-F238E27FC236}">
                <a16:creationId xmlns:a16="http://schemas.microsoft.com/office/drawing/2014/main" id="{EBEC7B33-D6E5-0E06-FA71-144C537A3709}"/>
              </a:ext>
            </a:extLst>
          </p:cNvPr>
          <p:cNvPicPr>
            <a:picLocks noChangeAspect="1"/>
          </p:cNvPicPr>
          <p:nvPr/>
        </p:nvPicPr>
        <p:blipFill>
          <a:blip r:embed="rId3"/>
          <a:stretch>
            <a:fillRect/>
          </a:stretch>
        </p:blipFill>
        <p:spPr>
          <a:xfrm>
            <a:off x="386080" y="1216035"/>
            <a:ext cx="3418704" cy="2994977"/>
          </a:xfrm>
          <a:prstGeom prst="rect">
            <a:avLst/>
          </a:prstGeom>
        </p:spPr>
      </p:pic>
    </p:spTree>
    <p:extLst>
      <p:ext uri="{BB962C8B-B14F-4D97-AF65-F5344CB8AC3E}">
        <p14:creationId xmlns:p14="http://schemas.microsoft.com/office/powerpoint/2010/main" val="2249341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SULTS volunteers on Capitol Hill">
            <a:extLst>
              <a:ext uri="{FF2B5EF4-FFF2-40B4-BE49-F238E27FC236}">
                <a16:creationId xmlns:a16="http://schemas.microsoft.com/office/drawing/2014/main" id="{BF541DCD-8DB2-C4EB-4D32-C3B1C0472C25}"/>
              </a:ext>
            </a:extLst>
          </p:cNvPr>
          <p:cNvPicPr>
            <a:picLocks noChangeAspect="1"/>
          </p:cNvPicPr>
          <p:nvPr/>
        </p:nvPicPr>
        <p:blipFill>
          <a:blip r:embed="rId2">
            <a:alphaModFix amt="50000"/>
          </a:blip>
          <a:stretch>
            <a:fillRect/>
          </a:stretch>
        </p:blipFill>
        <p:spPr>
          <a:xfrm>
            <a:off x="-924978" y="-382345"/>
            <a:ext cx="10642601" cy="7095067"/>
          </a:xfrm>
          <a:prstGeom prst="rect">
            <a:avLst/>
          </a:prstGeom>
        </p:spPr>
      </p:pic>
      <p:sp>
        <p:nvSpPr>
          <p:cNvPr id="2" name="Title 1">
            <a:extLst>
              <a:ext uri="{FF2B5EF4-FFF2-40B4-BE49-F238E27FC236}">
                <a16:creationId xmlns:a16="http://schemas.microsoft.com/office/drawing/2014/main" id="{52343404-08B0-0BCB-F761-271CFFE953DA}"/>
              </a:ext>
            </a:extLst>
          </p:cNvPr>
          <p:cNvSpPr>
            <a:spLocks noGrp="1"/>
          </p:cNvSpPr>
          <p:nvPr>
            <p:ph type="title"/>
          </p:nvPr>
        </p:nvSpPr>
        <p:spPr/>
        <p:txBody>
          <a:bodyPr/>
          <a:lstStyle/>
          <a:p>
            <a:r>
              <a:rPr lang="en-US">
                <a:solidFill>
                  <a:schemeClr val="tx1"/>
                </a:solidFill>
              </a:rPr>
              <a:t>Welcome!</a:t>
            </a:r>
          </a:p>
        </p:txBody>
      </p:sp>
      <p:sp>
        <p:nvSpPr>
          <p:cNvPr id="3" name="Content Placeholder 2">
            <a:extLst>
              <a:ext uri="{FF2B5EF4-FFF2-40B4-BE49-F238E27FC236}">
                <a16:creationId xmlns:a16="http://schemas.microsoft.com/office/drawing/2014/main" id="{33756BF4-90B2-AE68-99A6-6AC43B784748}"/>
              </a:ext>
            </a:extLst>
          </p:cNvPr>
          <p:cNvSpPr>
            <a:spLocks noGrp="1"/>
          </p:cNvSpPr>
          <p:nvPr>
            <p:ph idx="1"/>
          </p:nvPr>
        </p:nvSpPr>
        <p:spPr/>
        <p:txBody>
          <a:bodyPr/>
          <a:lstStyle/>
          <a:p>
            <a:pPr marL="0" indent="0">
              <a:buNone/>
            </a:pPr>
            <a:r>
              <a:rPr lang="en-US" b="1"/>
              <a:t>Use the chat to introduce yourself</a:t>
            </a:r>
          </a:p>
          <a:p>
            <a:r>
              <a:rPr lang="en-US" b="1"/>
              <a:t>Name</a:t>
            </a:r>
          </a:p>
          <a:p>
            <a:r>
              <a:rPr lang="en-US" b="1"/>
              <a:t>Pronoun</a:t>
            </a:r>
          </a:p>
          <a:p>
            <a:r>
              <a:rPr lang="en-US" b="1"/>
              <a:t>ONE WORD that describes why you're joining today </a:t>
            </a:r>
          </a:p>
          <a:p>
            <a:pPr marL="0" indent="0">
              <a:buNone/>
            </a:pPr>
            <a:endParaRPr lang="en-US"/>
          </a:p>
        </p:txBody>
      </p:sp>
      <p:sp>
        <p:nvSpPr>
          <p:cNvPr id="4" name="Slide Number Placeholder 3">
            <a:extLst>
              <a:ext uri="{FF2B5EF4-FFF2-40B4-BE49-F238E27FC236}">
                <a16:creationId xmlns:a16="http://schemas.microsoft.com/office/drawing/2014/main" id="{A7153405-6598-8BAE-6061-C8D276CEF476}"/>
              </a:ext>
            </a:extLst>
          </p:cNvPr>
          <p:cNvSpPr>
            <a:spLocks noGrp="1"/>
          </p:cNvSpPr>
          <p:nvPr>
            <p:ph type="sldNum" sz="quarter" idx="12"/>
          </p:nvPr>
        </p:nvSpPr>
        <p:spPr/>
        <p:txBody>
          <a:bodyPr/>
          <a:lstStyle/>
          <a:p>
            <a:fld id="{307E6868-079E-1649-B8D1-459B42CE4DE3}" type="slidenum">
              <a:rPr lang="en-US" smtClean="0"/>
              <a:t>2</a:t>
            </a:fld>
            <a:endParaRPr lang="en-US"/>
          </a:p>
        </p:txBody>
      </p:sp>
    </p:spTree>
    <p:extLst>
      <p:ext uri="{BB962C8B-B14F-4D97-AF65-F5344CB8AC3E}">
        <p14:creationId xmlns:p14="http://schemas.microsoft.com/office/powerpoint/2010/main" val="1191208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043E9-6D96-7EDF-77F7-8A78AE6F124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A81117-9565-9E69-838F-78EB03BD182B}"/>
              </a:ext>
            </a:extLst>
          </p:cNvPr>
          <p:cNvSpPr>
            <a:spLocks noGrp="1"/>
          </p:cNvSpPr>
          <p:nvPr>
            <p:ph type="sldNum" sz="quarter" idx="12"/>
          </p:nvPr>
        </p:nvSpPr>
        <p:spPr>
          <a:xfrm>
            <a:off x="6553200" y="4767263"/>
            <a:ext cx="2133600" cy="273844"/>
          </a:xfrm>
        </p:spPr>
        <p:txBody>
          <a:bodyPr anchor="ctr">
            <a:normAutofit/>
          </a:bodyPr>
          <a:lstStyle/>
          <a:p>
            <a:pPr>
              <a:spcAft>
                <a:spcPts val="600"/>
              </a:spcAft>
            </a:pPr>
            <a:fld id="{307E6868-079E-1649-B8D1-459B42CE4DE3}" type="slidenum">
              <a:rPr lang="en-US" smtClean="0"/>
              <a:pPr>
                <a:spcAft>
                  <a:spcPts val="600"/>
                </a:spcAft>
              </a:pPr>
              <a:t>20</a:t>
            </a:fld>
            <a:endParaRPr lang="en-US" dirty="0"/>
          </a:p>
        </p:txBody>
      </p:sp>
      <p:sp>
        <p:nvSpPr>
          <p:cNvPr id="10" name="Title 1">
            <a:extLst>
              <a:ext uri="{FF2B5EF4-FFF2-40B4-BE49-F238E27FC236}">
                <a16:creationId xmlns:a16="http://schemas.microsoft.com/office/drawing/2014/main" id="{556E1E37-5726-84EF-55AD-57A405F9AA36}"/>
              </a:ext>
            </a:extLst>
          </p:cNvPr>
          <p:cNvSpPr txBox="1">
            <a:spLocks/>
          </p:cNvSpPr>
          <p:nvPr/>
        </p:nvSpPr>
        <p:spPr>
          <a:xfrm>
            <a:off x="3693138" y="4046935"/>
            <a:ext cx="5199724" cy="857250"/>
          </a:xfrm>
          <a:prstGeom prst="rect">
            <a:avLst/>
          </a:prstGeom>
        </p:spPr>
        <p:txBody>
          <a:bodyPr vert="horz" lIns="91440" tIns="45720" rIns="91440" bIns="45720" rtlCol="0" anchor="ctr">
            <a:normAutofit/>
          </a:bodyPr>
          <a:lstStyle>
            <a:lvl1pPr algn="ctr" defTabSz="457200" rtl="0" eaLnBrk="1" latinLnBrk="0" hangingPunct="1">
              <a:lnSpc>
                <a:spcPct val="114000"/>
              </a:lnSpc>
              <a:spcBef>
                <a:spcPct val="0"/>
              </a:spcBef>
              <a:buNone/>
              <a:defRPr sz="3600" b="1" kern="1200">
                <a:solidFill>
                  <a:srgbClr val="E41034"/>
                </a:solidFill>
                <a:latin typeface="Open Sans" pitchFamily="2" charset="0"/>
                <a:ea typeface="Open Sans" pitchFamily="2" charset="0"/>
                <a:cs typeface="Open Sans" pitchFamily="2" charset="0"/>
              </a:defRPr>
            </a:lvl1pPr>
          </a:lstStyle>
          <a:p>
            <a:pPr algn="l"/>
            <a:r>
              <a:rPr lang="en-US" sz="1800" dirty="0">
                <a:hlinkClick r:id="rId2"/>
              </a:rPr>
              <a:t>Download the New Advocate Starter Pack</a:t>
            </a:r>
            <a:endParaRPr lang="en-US" sz="1800" dirty="0"/>
          </a:p>
        </p:txBody>
      </p:sp>
      <p:sp>
        <p:nvSpPr>
          <p:cNvPr id="13" name="Title 6">
            <a:extLst>
              <a:ext uri="{FF2B5EF4-FFF2-40B4-BE49-F238E27FC236}">
                <a16:creationId xmlns:a16="http://schemas.microsoft.com/office/drawing/2014/main" id="{5F5FBEE3-6A1E-2529-B22E-91D5A513D986}"/>
              </a:ext>
            </a:extLst>
          </p:cNvPr>
          <p:cNvSpPr txBox="1">
            <a:spLocks/>
          </p:cNvSpPr>
          <p:nvPr/>
        </p:nvSpPr>
        <p:spPr>
          <a:xfrm>
            <a:off x="3635183" y="230573"/>
            <a:ext cx="4637561" cy="1501635"/>
          </a:xfrm>
          <a:prstGeom prst="rect">
            <a:avLst/>
          </a:prstGeom>
        </p:spPr>
        <p:txBody>
          <a:bodyPr vert="horz" lIns="91440" tIns="45720" rIns="91440" bIns="45720" rtlCol="0" anchor="ctr">
            <a:normAutofit/>
          </a:bodyPr>
          <a:lstStyle>
            <a:lvl1pPr algn="ctr" defTabSz="457200" rtl="0" eaLnBrk="1" latinLnBrk="0" hangingPunct="1">
              <a:lnSpc>
                <a:spcPct val="114000"/>
              </a:lnSpc>
              <a:spcBef>
                <a:spcPct val="0"/>
              </a:spcBef>
              <a:buNone/>
              <a:defRPr sz="3600" b="1" kern="1200">
                <a:solidFill>
                  <a:srgbClr val="E41034"/>
                </a:solidFill>
                <a:latin typeface="Open Sans" pitchFamily="2" charset="0"/>
                <a:ea typeface="Open Sans" pitchFamily="2" charset="0"/>
                <a:cs typeface="Open Sans" pitchFamily="2" charset="0"/>
              </a:defRPr>
            </a:lvl1pPr>
          </a:lstStyle>
          <a:p>
            <a:pPr algn="l"/>
            <a:r>
              <a:rPr lang="en-US" sz="3200" dirty="0"/>
              <a:t>Advocacy Skill: </a:t>
            </a:r>
          </a:p>
          <a:p>
            <a:pPr algn="l"/>
            <a:r>
              <a:rPr lang="en-US" sz="3200" dirty="0">
                <a:latin typeface="Open Sans"/>
                <a:ea typeface="Open Sans"/>
                <a:cs typeface="Open Sans"/>
              </a:rPr>
              <a:t>Research your </a:t>
            </a:r>
            <a:r>
              <a:rPr lang="en-US" sz="3200" dirty="0" err="1">
                <a:latin typeface="Open Sans"/>
                <a:ea typeface="Open Sans"/>
                <a:cs typeface="Open Sans"/>
              </a:rPr>
              <a:t>MoC</a:t>
            </a:r>
            <a:endParaRPr lang="en-US" sz="3200" dirty="0" err="1"/>
          </a:p>
        </p:txBody>
      </p:sp>
      <p:grpSp>
        <p:nvGrpSpPr>
          <p:cNvPr id="12" name="Group 11" descr="Screenshot of member of Congress profile worksheet">
            <a:extLst>
              <a:ext uri="{FF2B5EF4-FFF2-40B4-BE49-F238E27FC236}">
                <a16:creationId xmlns:a16="http://schemas.microsoft.com/office/drawing/2014/main" id="{9D1465E9-E8F0-B2D1-DC06-F6B6119B7396}"/>
              </a:ext>
            </a:extLst>
          </p:cNvPr>
          <p:cNvGrpSpPr/>
          <p:nvPr/>
        </p:nvGrpSpPr>
        <p:grpSpPr>
          <a:xfrm>
            <a:off x="251138" y="332571"/>
            <a:ext cx="3232596" cy="4423893"/>
            <a:chOff x="251139" y="411319"/>
            <a:chExt cx="3148884" cy="4308788"/>
          </a:xfrm>
        </p:grpSpPr>
        <p:sp>
          <p:nvSpPr>
            <p:cNvPr id="11" name="Rectangle 10">
              <a:extLst>
                <a:ext uri="{FF2B5EF4-FFF2-40B4-BE49-F238E27FC236}">
                  <a16:creationId xmlns:a16="http://schemas.microsoft.com/office/drawing/2014/main" id="{82F96C15-B4AF-83EB-545A-27211C000874}"/>
                </a:ext>
              </a:extLst>
            </p:cNvPr>
            <p:cNvSpPr/>
            <p:nvPr/>
          </p:nvSpPr>
          <p:spPr>
            <a:xfrm>
              <a:off x="251139" y="411319"/>
              <a:ext cx="3148884" cy="4308788"/>
            </a:xfrm>
            <a:prstGeom prst="rect">
              <a:avLst/>
            </a:prstGeom>
            <a:solidFill>
              <a:srgbClr val="FFB81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65DB1E68-85B5-1D0C-3003-4111ACB14DC1}"/>
                </a:ext>
              </a:extLst>
            </p:cNvPr>
            <p:cNvPicPr>
              <a:picLocks noChangeAspect="1"/>
            </p:cNvPicPr>
            <p:nvPr/>
          </p:nvPicPr>
          <p:blipFill>
            <a:blip r:embed="rId3"/>
            <a:stretch>
              <a:fillRect/>
            </a:stretch>
          </p:blipFill>
          <p:spPr>
            <a:xfrm>
              <a:off x="354165" y="505479"/>
              <a:ext cx="2949621" cy="4132542"/>
            </a:xfrm>
            <a:prstGeom prst="rect">
              <a:avLst/>
            </a:prstGeom>
          </p:spPr>
        </p:pic>
      </p:grpSp>
      <p:sp>
        <p:nvSpPr>
          <p:cNvPr id="9" name="Content Placeholder 3">
            <a:extLst>
              <a:ext uri="{FF2B5EF4-FFF2-40B4-BE49-F238E27FC236}">
                <a16:creationId xmlns:a16="http://schemas.microsoft.com/office/drawing/2014/main" id="{ADD72CD4-3514-F863-E79C-7B15C88C2A2A}"/>
              </a:ext>
            </a:extLst>
          </p:cNvPr>
          <p:cNvSpPr>
            <a:spLocks noGrp="1"/>
          </p:cNvSpPr>
          <p:nvPr>
            <p:ph sz="half" idx="1"/>
          </p:nvPr>
        </p:nvSpPr>
        <p:spPr>
          <a:xfrm>
            <a:off x="3693138" y="1823229"/>
            <a:ext cx="4038600" cy="3008194"/>
          </a:xfrm>
        </p:spPr>
        <p:txBody>
          <a:bodyPr>
            <a:normAutofit/>
          </a:bodyPr>
          <a:lstStyle/>
          <a:p>
            <a:pPr>
              <a:lnSpc>
                <a:spcPct val="110000"/>
              </a:lnSpc>
            </a:pPr>
            <a:r>
              <a:rPr lang="en-US" sz="2800" dirty="0">
                <a:latin typeface="Open Sans"/>
                <a:ea typeface="Open Sans"/>
                <a:cs typeface="Open Sans"/>
              </a:rPr>
              <a:t>Key committees</a:t>
            </a:r>
          </a:p>
          <a:p>
            <a:pPr>
              <a:lnSpc>
                <a:spcPct val="110000"/>
              </a:lnSpc>
            </a:pPr>
            <a:r>
              <a:rPr lang="en-US" sz="2800" dirty="0">
                <a:latin typeface="Open Sans"/>
                <a:ea typeface="Open Sans"/>
                <a:cs typeface="Open Sans"/>
              </a:rPr>
              <a:t>Congressional staff</a:t>
            </a:r>
          </a:p>
          <a:p>
            <a:pPr>
              <a:lnSpc>
                <a:spcPct val="110000"/>
              </a:lnSpc>
            </a:pPr>
            <a:r>
              <a:rPr lang="en-US" sz="2800" dirty="0">
                <a:latin typeface="Open Sans"/>
                <a:ea typeface="Open Sans"/>
                <a:cs typeface="Open Sans"/>
              </a:rPr>
              <a:t>Voting Record</a:t>
            </a:r>
          </a:p>
          <a:p>
            <a:pPr>
              <a:lnSpc>
                <a:spcPct val="110000"/>
              </a:lnSpc>
            </a:pPr>
            <a:r>
              <a:rPr lang="en-US" sz="2800" dirty="0">
                <a:latin typeface="Open Sans"/>
                <a:ea typeface="Open Sans"/>
                <a:cs typeface="Open Sans"/>
              </a:rPr>
              <a:t>Background info</a:t>
            </a:r>
          </a:p>
          <a:p>
            <a:pPr>
              <a:lnSpc>
                <a:spcPct val="110000"/>
              </a:lnSpc>
            </a:pPr>
            <a:endParaRPr lang="en-US" dirty="0"/>
          </a:p>
        </p:txBody>
      </p:sp>
    </p:spTree>
    <p:extLst>
      <p:ext uri="{BB962C8B-B14F-4D97-AF65-F5344CB8AC3E}">
        <p14:creationId xmlns:p14="http://schemas.microsoft.com/office/powerpoint/2010/main" val="38493234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7AF256-2326-122E-5B20-CA87C68FC71C}"/>
              </a:ext>
            </a:extLst>
          </p:cNvPr>
          <p:cNvSpPr>
            <a:spLocks noGrp="1"/>
          </p:cNvSpPr>
          <p:nvPr>
            <p:ph type="title"/>
          </p:nvPr>
        </p:nvSpPr>
        <p:spPr/>
        <p:txBody>
          <a:bodyPr/>
          <a:lstStyle/>
          <a:p>
            <a:r>
              <a:rPr lang="en-US"/>
              <a:t>The Issues</a:t>
            </a:r>
          </a:p>
        </p:txBody>
      </p:sp>
    </p:spTree>
    <p:extLst>
      <p:ext uri="{BB962C8B-B14F-4D97-AF65-F5344CB8AC3E}">
        <p14:creationId xmlns:p14="http://schemas.microsoft.com/office/powerpoint/2010/main" val="1090303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B81C"/>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ED4134-7715-0480-82B7-6A90EB6FCA89}"/>
              </a:ext>
            </a:extLst>
          </p:cNvPr>
          <p:cNvSpPr txBox="1"/>
          <p:nvPr/>
        </p:nvSpPr>
        <p:spPr>
          <a:xfrm>
            <a:off x="260203" y="2484859"/>
            <a:ext cx="3774621" cy="646331"/>
          </a:xfrm>
          <a:prstGeom prst="rect">
            <a:avLst/>
          </a:prstGeom>
          <a:noFill/>
        </p:spPr>
        <p:txBody>
          <a:bodyPr wrap="square" lIns="91440" tIns="45720" rIns="91440" bIns="45720" rtlCol="0" anchor="t">
            <a:spAutoFit/>
          </a:bodyPr>
          <a:lstStyle/>
          <a:p>
            <a:r>
              <a:rPr lang="en-US" sz="3600" b="1" dirty="0">
                <a:solidFill>
                  <a:srgbClr val="000000"/>
                </a:solidFill>
                <a:latin typeface="Open Sans"/>
                <a:ea typeface="Open Sans"/>
                <a:cs typeface="Open Sans"/>
              </a:rPr>
              <a:t>Education</a:t>
            </a:r>
          </a:p>
        </p:txBody>
      </p:sp>
      <p:sp>
        <p:nvSpPr>
          <p:cNvPr id="6" name="TextBox 5">
            <a:extLst>
              <a:ext uri="{FF2B5EF4-FFF2-40B4-BE49-F238E27FC236}">
                <a16:creationId xmlns:a16="http://schemas.microsoft.com/office/drawing/2014/main" id="{A14E710D-FDA9-C7B1-CFFC-A180DCBDC335}"/>
              </a:ext>
            </a:extLst>
          </p:cNvPr>
          <p:cNvSpPr txBox="1"/>
          <p:nvPr/>
        </p:nvSpPr>
        <p:spPr>
          <a:xfrm>
            <a:off x="6039529" y="2211104"/>
            <a:ext cx="3079297" cy="1200329"/>
          </a:xfrm>
          <a:prstGeom prst="rect">
            <a:avLst/>
          </a:prstGeom>
          <a:noFill/>
        </p:spPr>
        <p:txBody>
          <a:bodyPr wrap="square" lIns="91440" tIns="45720" rIns="91440" bIns="45720" rtlCol="0" anchor="t">
            <a:spAutoFit/>
          </a:bodyPr>
          <a:lstStyle/>
          <a:p>
            <a:pPr algn="ctr"/>
            <a:r>
              <a:rPr lang="en-US" sz="3600" b="1" dirty="0">
                <a:solidFill>
                  <a:srgbClr val="000000"/>
                </a:solidFill>
                <a:latin typeface="Open Sans"/>
                <a:ea typeface="Open Sans"/>
                <a:cs typeface="Open Sans"/>
              </a:rPr>
              <a:t>Health &amp; Nutrition</a:t>
            </a:r>
            <a:endParaRPr lang="en-US"/>
          </a:p>
        </p:txBody>
      </p:sp>
      <p:sp>
        <p:nvSpPr>
          <p:cNvPr id="8" name="TextBox 7">
            <a:extLst>
              <a:ext uri="{FF2B5EF4-FFF2-40B4-BE49-F238E27FC236}">
                <a16:creationId xmlns:a16="http://schemas.microsoft.com/office/drawing/2014/main" id="{2C2DA88A-6C54-6096-C8C0-8E2D5A2EB27F}"/>
              </a:ext>
            </a:extLst>
          </p:cNvPr>
          <p:cNvSpPr txBox="1"/>
          <p:nvPr/>
        </p:nvSpPr>
        <p:spPr>
          <a:xfrm>
            <a:off x="2426214" y="1930462"/>
            <a:ext cx="4234465" cy="1754326"/>
          </a:xfrm>
          <a:prstGeom prst="rect">
            <a:avLst/>
          </a:prstGeom>
          <a:noFill/>
        </p:spPr>
        <p:txBody>
          <a:bodyPr wrap="square" lIns="91440" tIns="45720" rIns="91440" bIns="45720" rtlCol="0" anchor="t">
            <a:spAutoFit/>
          </a:bodyPr>
          <a:lstStyle/>
          <a:p>
            <a:pPr algn="ctr"/>
            <a:r>
              <a:rPr lang="en-US" sz="3600" b="1" dirty="0">
                <a:solidFill>
                  <a:srgbClr val="000000"/>
                </a:solidFill>
                <a:latin typeface="Open Sans"/>
                <a:ea typeface="Open Sans"/>
                <a:cs typeface="Open Sans"/>
              </a:rPr>
              <a:t>Economic Opportunity </a:t>
            </a:r>
          </a:p>
          <a:p>
            <a:pPr algn="ctr"/>
            <a:r>
              <a:rPr lang="en-US" sz="36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&amp; Security</a:t>
            </a:r>
          </a:p>
        </p:txBody>
      </p:sp>
      <p:cxnSp>
        <p:nvCxnSpPr>
          <p:cNvPr id="9" name="Straight Arrow Connector 8">
            <a:extLst>
              <a:ext uri="{FF2B5EF4-FFF2-40B4-BE49-F238E27FC236}">
                <a16:creationId xmlns:a16="http://schemas.microsoft.com/office/drawing/2014/main" id="{24224770-8EC8-096B-A361-B2C8FF900EA6}"/>
              </a:ext>
            </a:extLst>
          </p:cNvPr>
          <p:cNvCxnSpPr/>
          <p:nvPr/>
        </p:nvCxnSpPr>
        <p:spPr>
          <a:xfrm>
            <a:off x="2842533" y="1706335"/>
            <a:ext cx="16329" cy="2247900"/>
          </a:xfrm>
          <a:prstGeom prst="straightConnector1">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33E4B713-A0BF-AE79-2906-B0D6A55B6417}"/>
              </a:ext>
            </a:extLst>
          </p:cNvPr>
          <p:cNvCxnSpPr>
            <a:cxnSpLocks/>
          </p:cNvCxnSpPr>
          <p:nvPr/>
        </p:nvCxnSpPr>
        <p:spPr>
          <a:xfrm>
            <a:off x="6237514" y="1706334"/>
            <a:ext cx="16329" cy="2247900"/>
          </a:xfrm>
          <a:prstGeom prst="straightConnector1">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79DB6205-5028-8A4F-30F3-0737BF99C038}"/>
              </a:ext>
            </a:extLst>
          </p:cNvPr>
          <p:cNvSpPr txBox="1"/>
          <p:nvPr/>
        </p:nvSpPr>
        <p:spPr>
          <a:xfrm>
            <a:off x="535874" y="368877"/>
            <a:ext cx="590500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dirty="0">
                <a:latin typeface="Open Sans"/>
                <a:ea typeface="Open Sans"/>
                <a:cs typeface="Open Sans"/>
              </a:rPr>
              <a:t>Issue Areas</a:t>
            </a:r>
            <a:endParaRPr lang="en-US">
              <a:ea typeface="Calibri"/>
              <a:cs typeface="Calibri"/>
            </a:endParaRPr>
          </a:p>
        </p:txBody>
      </p:sp>
    </p:spTree>
    <p:extLst>
      <p:ext uri="{BB962C8B-B14F-4D97-AF65-F5344CB8AC3E}">
        <p14:creationId xmlns:p14="http://schemas.microsoft.com/office/powerpoint/2010/main" val="4062946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F93A8-556E-49D3-A1C1-DFB2F767B691}"/>
              </a:ext>
            </a:extLst>
          </p:cNvPr>
          <p:cNvSpPr>
            <a:spLocks noGrp="1"/>
          </p:cNvSpPr>
          <p:nvPr>
            <p:ph type="title" idx="4294967295"/>
          </p:nvPr>
        </p:nvSpPr>
        <p:spPr>
          <a:xfrm>
            <a:off x="1512141" y="1278486"/>
            <a:ext cx="6610350" cy="1360027"/>
          </a:xfrm>
        </p:spPr>
        <p:txBody>
          <a:bodyPr>
            <a:noAutofit/>
          </a:bodyPr>
          <a:lstStyle/>
          <a:p>
            <a:pPr algn="l">
              <a:lnSpc>
                <a:spcPct val="113999"/>
              </a:lnSpc>
            </a:pPr>
            <a:r>
              <a:rPr lang="en-US" sz="3200" dirty="0">
                <a:solidFill>
                  <a:schemeClr val="tx1"/>
                </a:solidFill>
                <a:latin typeface="Open Sans"/>
                <a:ea typeface="Open Sans"/>
                <a:cs typeface="Open Sans"/>
              </a:rPr>
              <a:t>Child Tax Credit, Earned Income Tax Credit</a:t>
            </a:r>
            <a:endParaRPr lang="en-US" sz="3200">
              <a:solidFill>
                <a:schemeClr val="tx1"/>
              </a:solidFill>
            </a:endParaRPr>
          </a:p>
        </p:txBody>
      </p:sp>
      <p:pic>
        <p:nvPicPr>
          <p:cNvPr id="4" name="Graphic 3">
            <a:extLst>
              <a:ext uri="{FF2B5EF4-FFF2-40B4-BE49-F238E27FC236}">
                <a16:creationId xmlns:a16="http://schemas.microsoft.com/office/drawing/2014/main" id="{B46CD67B-0F06-57CF-2438-A918266809D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6695" y="1486079"/>
            <a:ext cx="914400" cy="914400"/>
          </a:xfrm>
          <a:prstGeom prst="rect">
            <a:avLst/>
          </a:prstGeom>
        </p:spPr>
      </p:pic>
      <p:sp>
        <p:nvSpPr>
          <p:cNvPr id="3" name="Title 1">
            <a:extLst>
              <a:ext uri="{FF2B5EF4-FFF2-40B4-BE49-F238E27FC236}">
                <a16:creationId xmlns:a16="http://schemas.microsoft.com/office/drawing/2014/main" id="{489F01DB-8363-0AEB-CAE4-4FBBD0EAFF44}"/>
              </a:ext>
            </a:extLst>
          </p:cNvPr>
          <p:cNvSpPr txBox="1">
            <a:spLocks/>
          </p:cNvSpPr>
          <p:nvPr/>
        </p:nvSpPr>
        <p:spPr>
          <a:xfrm>
            <a:off x="1512141" y="2359580"/>
            <a:ext cx="6610350" cy="1360027"/>
          </a:xfrm>
          <a:prstGeom prst="rect">
            <a:avLst/>
          </a:prstGeom>
        </p:spPr>
        <p:txBody>
          <a:bodyPr vert="horz" lIns="91440" tIns="45720" rIns="91440" bIns="45720" rtlCol="0" anchor="ctr">
            <a:noAutofit/>
          </a:bodyPr>
          <a:lstStyle>
            <a:lvl1pPr algn="ctr" defTabSz="457200" rtl="0" eaLnBrk="1" latinLnBrk="0" hangingPunct="1">
              <a:lnSpc>
                <a:spcPct val="114000"/>
              </a:lnSpc>
              <a:spcBef>
                <a:spcPct val="0"/>
              </a:spcBef>
              <a:buNone/>
              <a:defRPr sz="3600" b="1" kern="1200">
                <a:solidFill>
                  <a:srgbClr val="E41034"/>
                </a:solidFill>
                <a:latin typeface="Open Sans" pitchFamily="2" charset="0"/>
                <a:ea typeface="Open Sans" pitchFamily="2" charset="0"/>
                <a:cs typeface="Open Sans" pitchFamily="2" charset="0"/>
              </a:defRPr>
            </a:lvl1pPr>
          </a:lstStyle>
          <a:p>
            <a:pPr algn="l">
              <a:lnSpc>
                <a:spcPct val="113999"/>
              </a:lnSpc>
            </a:pPr>
            <a:r>
              <a:rPr lang="en-US" sz="3200" dirty="0">
                <a:solidFill>
                  <a:schemeClr val="tx1"/>
                </a:solidFill>
                <a:latin typeface="Open Sans"/>
                <a:ea typeface="Open Sans"/>
                <a:cs typeface="Open Sans"/>
              </a:rPr>
              <a:t>Renter's Tax Credit</a:t>
            </a:r>
            <a:endParaRPr lang="en-US" sz="3200">
              <a:solidFill>
                <a:schemeClr val="tx1"/>
              </a:solidFill>
            </a:endParaRPr>
          </a:p>
        </p:txBody>
      </p:sp>
      <p:sp>
        <p:nvSpPr>
          <p:cNvPr id="6" name="Title 1">
            <a:extLst>
              <a:ext uri="{FF2B5EF4-FFF2-40B4-BE49-F238E27FC236}">
                <a16:creationId xmlns:a16="http://schemas.microsoft.com/office/drawing/2014/main" id="{F83AAC02-9645-F783-C4F7-D06C3544C0C5}"/>
              </a:ext>
            </a:extLst>
          </p:cNvPr>
          <p:cNvSpPr txBox="1">
            <a:spLocks/>
          </p:cNvSpPr>
          <p:nvPr/>
        </p:nvSpPr>
        <p:spPr>
          <a:xfrm>
            <a:off x="1476731" y="3544047"/>
            <a:ext cx="6610350" cy="1360027"/>
          </a:xfrm>
          <a:prstGeom prst="rect">
            <a:avLst/>
          </a:prstGeom>
        </p:spPr>
        <p:txBody>
          <a:bodyPr vert="horz" lIns="91440" tIns="45720" rIns="91440" bIns="45720" rtlCol="0" anchor="ctr">
            <a:noAutofit/>
          </a:bodyPr>
          <a:lstStyle>
            <a:lvl1pPr algn="ctr" defTabSz="457200" rtl="0" eaLnBrk="1" latinLnBrk="0" hangingPunct="1">
              <a:lnSpc>
                <a:spcPct val="114000"/>
              </a:lnSpc>
              <a:spcBef>
                <a:spcPct val="0"/>
              </a:spcBef>
              <a:buNone/>
              <a:defRPr sz="3600" b="1" kern="1200">
                <a:solidFill>
                  <a:srgbClr val="E41034"/>
                </a:solidFill>
                <a:latin typeface="Open Sans" pitchFamily="2" charset="0"/>
                <a:ea typeface="Open Sans" pitchFamily="2" charset="0"/>
                <a:cs typeface="Open Sans" pitchFamily="2" charset="0"/>
              </a:defRPr>
            </a:lvl1pPr>
          </a:lstStyle>
          <a:p>
            <a:pPr algn="l">
              <a:lnSpc>
                <a:spcPct val="113999"/>
              </a:lnSpc>
            </a:pPr>
            <a:r>
              <a:rPr lang="en-US" sz="3200" dirty="0">
                <a:solidFill>
                  <a:schemeClr val="tx1"/>
                </a:solidFill>
                <a:latin typeface="Open Sans"/>
                <a:ea typeface="Open Sans"/>
                <a:cs typeface="Open Sans"/>
              </a:rPr>
              <a:t>Supplemental Nutrition Assistance Program (SNAP)</a:t>
            </a:r>
            <a:endParaRPr lang="en-US" sz="3200">
              <a:solidFill>
                <a:schemeClr val="tx1"/>
              </a:solidFill>
            </a:endParaRPr>
          </a:p>
        </p:txBody>
      </p:sp>
      <p:pic>
        <p:nvPicPr>
          <p:cNvPr id="8" name="Graphic 7">
            <a:extLst>
              <a:ext uri="{FF2B5EF4-FFF2-40B4-BE49-F238E27FC236}">
                <a16:creationId xmlns:a16="http://schemas.microsoft.com/office/drawing/2014/main" id="{892F57DE-13DD-D64C-21F1-AF22161E3840}"/>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4117" y="2522077"/>
            <a:ext cx="914400" cy="914400"/>
          </a:xfrm>
          <a:prstGeom prst="rect">
            <a:avLst/>
          </a:prstGeom>
        </p:spPr>
      </p:pic>
      <p:pic>
        <p:nvPicPr>
          <p:cNvPr id="9" name="Graphic 8">
            <a:extLst>
              <a:ext uri="{FF2B5EF4-FFF2-40B4-BE49-F238E27FC236}">
                <a16:creationId xmlns:a16="http://schemas.microsoft.com/office/drawing/2014/main" id="{5EA70B68-DC75-C78F-E9DC-770EA64AF515}"/>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6383" y="3696001"/>
            <a:ext cx="914400" cy="914400"/>
          </a:xfrm>
          <a:prstGeom prst="rect">
            <a:avLst/>
          </a:prstGeom>
        </p:spPr>
      </p:pic>
      <p:sp>
        <p:nvSpPr>
          <p:cNvPr id="10" name="TextBox 9">
            <a:extLst>
              <a:ext uri="{FF2B5EF4-FFF2-40B4-BE49-F238E27FC236}">
                <a16:creationId xmlns:a16="http://schemas.microsoft.com/office/drawing/2014/main" id="{454DB39C-5A07-5FD3-ACDA-93A5465BBA98}"/>
              </a:ext>
            </a:extLst>
          </p:cNvPr>
          <p:cNvSpPr txBox="1"/>
          <p:nvPr/>
        </p:nvSpPr>
        <p:spPr>
          <a:xfrm>
            <a:off x="535874" y="368877"/>
            <a:ext cx="590500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u="sng" dirty="0">
                <a:latin typeface="Open Sans"/>
                <a:ea typeface="Open Sans"/>
                <a:cs typeface="Open Sans"/>
              </a:rPr>
              <a:t>U.S. Campaigns</a:t>
            </a:r>
            <a:r>
              <a:rPr lang="en-US" sz="4800" u="sng" dirty="0">
                <a:latin typeface="Open Sans"/>
                <a:ea typeface="Open Sans"/>
                <a:cs typeface="Open Sans"/>
              </a:rPr>
              <a:t>​</a:t>
            </a:r>
            <a:endParaRPr lang="en-US" sz="4800" u="sng" dirty="0">
              <a:ea typeface="Calibri"/>
              <a:cs typeface="Calibri"/>
            </a:endParaRPr>
          </a:p>
        </p:txBody>
      </p:sp>
    </p:spTree>
    <p:extLst>
      <p:ext uri="{BB962C8B-B14F-4D97-AF65-F5344CB8AC3E}">
        <p14:creationId xmlns:p14="http://schemas.microsoft.com/office/powerpoint/2010/main" val="3473558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F93A8-556E-49D3-A1C1-DFB2F767B691}"/>
              </a:ext>
            </a:extLst>
          </p:cNvPr>
          <p:cNvSpPr>
            <a:spLocks noGrp="1"/>
          </p:cNvSpPr>
          <p:nvPr>
            <p:ph type="title" idx="4294967295"/>
          </p:nvPr>
        </p:nvSpPr>
        <p:spPr>
          <a:xfrm>
            <a:off x="1512141" y="1332915"/>
            <a:ext cx="6610350" cy="1360027"/>
          </a:xfrm>
        </p:spPr>
        <p:txBody>
          <a:bodyPr>
            <a:noAutofit/>
          </a:bodyPr>
          <a:lstStyle/>
          <a:p>
            <a:pPr algn="l">
              <a:lnSpc>
                <a:spcPct val="113999"/>
              </a:lnSpc>
            </a:pPr>
            <a:r>
              <a:rPr lang="en-US" dirty="0">
                <a:solidFill>
                  <a:schemeClr val="tx1"/>
                </a:solidFill>
                <a:latin typeface="Open Sans"/>
                <a:ea typeface="Open Sans"/>
                <a:cs typeface="Open Sans"/>
              </a:rPr>
              <a:t>Global Fund to Fight AIDS, TB and Malaria</a:t>
            </a:r>
            <a:endParaRPr lang="en-US" dirty="0">
              <a:solidFill>
                <a:schemeClr val="tx1"/>
              </a:solidFill>
            </a:endParaRPr>
          </a:p>
        </p:txBody>
      </p:sp>
      <p:pic>
        <p:nvPicPr>
          <p:cNvPr id="4" name="Graphic 3">
            <a:extLst>
              <a:ext uri="{FF2B5EF4-FFF2-40B4-BE49-F238E27FC236}">
                <a16:creationId xmlns:a16="http://schemas.microsoft.com/office/drawing/2014/main" id="{B46CD67B-0F06-57CF-2438-A918266809D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6695" y="1540508"/>
            <a:ext cx="914400" cy="914400"/>
          </a:xfrm>
          <a:prstGeom prst="rect">
            <a:avLst/>
          </a:prstGeom>
        </p:spPr>
      </p:pic>
      <p:sp>
        <p:nvSpPr>
          <p:cNvPr id="3" name="Title 1">
            <a:extLst>
              <a:ext uri="{FF2B5EF4-FFF2-40B4-BE49-F238E27FC236}">
                <a16:creationId xmlns:a16="http://schemas.microsoft.com/office/drawing/2014/main" id="{489F01DB-8363-0AEB-CAE4-4FBBD0EAFF44}"/>
              </a:ext>
            </a:extLst>
          </p:cNvPr>
          <p:cNvSpPr txBox="1">
            <a:spLocks/>
          </p:cNvSpPr>
          <p:nvPr/>
        </p:nvSpPr>
        <p:spPr>
          <a:xfrm>
            <a:off x="1478124" y="2692954"/>
            <a:ext cx="7120617" cy="1305600"/>
          </a:xfrm>
          <a:prstGeom prst="rect">
            <a:avLst/>
          </a:prstGeom>
        </p:spPr>
        <p:txBody>
          <a:bodyPr vert="horz" lIns="91440" tIns="45720" rIns="91440" bIns="45720" rtlCol="0" anchor="ctr">
            <a:noAutofit/>
          </a:bodyPr>
          <a:lstStyle>
            <a:lvl1pPr algn="ctr" defTabSz="457200" rtl="0" eaLnBrk="1" latinLnBrk="0" hangingPunct="1">
              <a:lnSpc>
                <a:spcPct val="114000"/>
              </a:lnSpc>
              <a:spcBef>
                <a:spcPct val="0"/>
              </a:spcBef>
              <a:buNone/>
              <a:defRPr sz="3600" b="1" kern="1200">
                <a:solidFill>
                  <a:srgbClr val="E41034"/>
                </a:solidFill>
                <a:latin typeface="Open Sans" pitchFamily="2" charset="0"/>
                <a:ea typeface="Open Sans" pitchFamily="2" charset="0"/>
                <a:cs typeface="Open Sans" pitchFamily="2" charset="0"/>
              </a:defRPr>
            </a:lvl1pPr>
          </a:lstStyle>
          <a:p>
            <a:pPr algn="l">
              <a:lnSpc>
                <a:spcPct val="113999"/>
              </a:lnSpc>
            </a:pPr>
            <a:r>
              <a:rPr lang="en-US" dirty="0">
                <a:solidFill>
                  <a:schemeClr val="tx1"/>
                </a:solidFill>
                <a:latin typeface="Open Sans"/>
                <a:ea typeface="Open Sans"/>
                <a:cs typeface="Open Sans"/>
              </a:rPr>
              <a:t>Gavi, the Vaccine Alliance</a:t>
            </a:r>
            <a:endParaRPr lang="en-US" dirty="0">
              <a:solidFill>
                <a:schemeClr val="tx1"/>
              </a:solidFill>
            </a:endParaRPr>
          </a:p>
        </p:txBody>
      </p:sp>
      <p:sp>
        <p:nvSpPr>
          <p:cNvPr id="6" name="Title 1">
            <a:extLst>
              <a:ext uri="{FF2B5EF4-FFF2-40B4-BE49-F238E27FC236}">
                <a16:creationId xmlns:a16="http://schemas.microsoft.com/office/drawing/2014/main" id="{F83AAC02-9645-F783-C4F7-D06C3544C0C5}"/>
              </a:ext>
            </a:extLst>
          </p:cNvPr>
          <p:cNvSpPr txBox="1">
            <a:spLocks/>
          </p:cNvSpPr>
          <p:nvPr/>
        </p:nvSpPr>
        <p:spPr>
          <a:xfrm>
            <a:off x="1537963" y="3720940"/>
            <a:ext cx="6610350" cy="1360027"/>
          </a:xfrm>
          <a:prstGeom prst="rect">
            <a:avLst/>
          </a:prstGeom>
        </p:spPr>
        <p:txBody>
          <a:bodyPr vert="horz" lIns="91440" tIns="45720" rIns="91440" bIns="45720" rtlCol="0" anchor="ctr">
            <a:noAutofit/>
          </a:bodyPr>
          <a:lstStyle>
            <a:lvl1pPr algn="ctr" defTabSz="457200" rtl="0" eaLnBrk="1" latinLnBrk="0" hangingPunct="1">
              <a:lnSpc>
                <a:spcPct val="114000"/>
              </a:lnSpc>
              <a:spcBef>
                <a:spcPct val="0"/>
              </a:spcBef>
              <a:buNone/>
              <a:defRPr sz="3600" b="1" kern="1200">
                <a:solidFill>
                  <a:srgbClr val="E41034"/>
                </a:solidFill>
                <a:latin typeface="Open Sans" pitchFamily="2" charset="0"/>
                <a:ea typeface="Open Sans" pitchFamily="2" charset="0"/>
                <a:cs typeface="Open Sans" pitchFamily="2" charset="0"/>
              </a:defRPr>
            </a:lvl1pPr>
          </a:lstStyle>
          <a:p>
            <a:pPr algn="l">
              <a:lnSpc>
                <a:spcPct val="113999"/>
              </a:lnSpc>
            </a:pPr>
            <a:r>
              <a:rPr lang="en-US" dirty="0">
                <a:solidFill>
                  <a:schemeClr val="tx1"/>
                </a:solidFill>
                <a:latin typeface="Open Sans"/>
                <a:ea typeface="Open Sans"/>
                <a:cs typeface="Open Sans"/>
              </a:rPr>
              <a:t>Appropriations</a:t>
            </a:r>
            <a:endParaRPr lang="en-US" dirty="0">
              <a:solidFill>
                <a:schemeClr val="tx1"/>
              </a:solidFill>
            </a:endParaRPr>
          </a:p>
        </p:txBody>
      </p:sp>
      <p:pic>
        <p:nvPicPr>
          <p:cNvPr id="8" name="Graphic 7">
            <a:extLst>
              <a:ext uri="{FF2B5EF4-FFF2-40B4-BE49-F238E27FC236}">
                <a16:creationId xmlns:a16="http://schemas.microsoft.com/office/drawing/2014/main" id="{892F57DE-13DD-D64C-21F1-AF22161E3840}"/>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0510" y="2821434"/>
            <a:ext cx="914400" cy="914400"/>
          </a:xfrm>
          <a:prstGeom prst="rect">
            <a:avLst/>
          </a:prstGeom>
        </p:spPr>
      </p:pic>
      <p:sp>
        <p:nvSpPr>
          <p:cNvPr id="10" name="TextBox 9">
            <a:extLst>
              <a:ext uri="{FF2B5EF4-FFF2-40B4-BE49-F238E27FC236}">
                <a16:creationId xmlns:a16="http://schemas.microsoft.com/office/drawing/2014/main" id="{454DB39C-5A07-5FD3-ACDA-93A5465BBA98}"/>
              </a:ext>
            </a:extLst>
          </p:cNvPr>
          <p:cNvSpPr txBox="1"/>
          <p:nvPr/>
        </p:nvSpPr>
        <p:spPr>
          <a:xfrm>
            <a:off x="542677" y="368877"/>
            <a:ext cx="702759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u="sng" dirty="0">
                <a:latin typeface="Open Sans"/>
                <a:ea typeface="Open Sans"/>
                <a:cs typeface="Open Sans"/>
              </a:rPr>
              <a:t>Global Campaigns</a:t>
            </a:r>
            <a:r>
              <a:rPr lang="en-US" sz="4800" u="sng" dirty="0">
                <a:latin typeface="Open Sans"/>
                <a:ea typeface="Open Sans"/>
                <a:cs typeface="Open Sans"/>
              </a:rPr>
              <a:t>​</a:t>
            </a:r>
            <a:endParaRPr lang="en-US" sz="4800" u="sng">
              <a:ea typeface="Calibri"/>
              <a:cs typeface="Calibri"/>
            </a:endParaRPr>
          </a:p>
        </p:txBody>
      </p:sp>
      <p:pic>
        <p:nvPicPr>
          <p:cNvPr id="7" name="Graphic 6">
            <a:extLst>
              <a:ext uri="{FF2B5EF4-FFF2-40B4-BE49-F238E27FC236}">
                <a16:creationId xmlns:a16="http://schemas.microsoft.com/office/drawing/2014/main" id="{7899C103-8392-E5E7-E9CB-0D26AAD5056E}"/>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5809" y="3917675"/>
            <a:ext cx="914400" cy="914400"/>
          </a:xfrm>
          <a:prstGeom prst="rect">
            <a:avLst/>
          </a:prstGeom>
        </p:spPr>
      </p:pic>
    </p:spTree>
    <p:extLst>
      <p:ext uri="{BB962C8B-B14F-4D97-AF65-F5344CB8AC3E}">
        <p14:creationId xmlns:p14="http://schemas.microsoft.com/office/powerpoint/2010/main" val="4090450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EA63D-B940-5D26-48C7-9D57173AAE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33F254-04DC-7F3B-DBFB-B6F5CE152C4A}"/>
              </a:ext>
            </a:extLst>
          </p:cNvPr>
          <p:cNvSpPr>
            <a:spLocks noGrp="1"/>
          </p:cNvSpPr>
          <p:nvPr>
            <p:ph type="title"/>
          </p:nvPr>
        </p:nvSpPr>
        <p:spPr/>
        <p:txBody>
          <a:bodyPr/>
          <a:lstStyle/>
          <a:p>
            <a:r>
              <a:rPr lang="en-US" dirty="0"/>
              <a:t>Make it personal</a:t>
            </a:r>
          </a:p>
        </p:txBody>
      </p:sp>
      <p:sp>
        <p:nvSpPr>
          <p:cNvPr id="10" name="Text Placeholder 9">
            <a:extLst>
              <a:ext uri="{FF2B5EF4-FFF2-40B4-BE49-F238E27FC236}">
                <a16:creationId xmlns:a16="http://schemas.microsoft.com/office/drawing/2014/main" id="{8E56BC2A-2026-FE38-BF48-3111946AFF36}"/>
              </a:ext>
            </a:extLst>
          </p:cNvPr>
          <p:cNvSpPr>
            <a:spLocks noGrp="1"/>
          </p:cNvSpPr>
          <p:nvPr>
            <p:ph type="body" sz="quarter" idx="3"/>
          </p:nvPr>
        </p:nvSpPr>
        <p:spPr>
          <a:xfrm>
            <a:off x="1524000" y="3910013"/>
            <a:ext cx="6275754" cy="857250"/>
          </a:xfrm>
        </p:spPr>
        <p:txBody>
          <a:bodyPr/>
          <a:lstStyle/>
          <a:p>
            <a:r>
              <a:rPr lang="en-US" dirty="0">
                <a:solidFill>
                  <a:srgbClr val="E41034"/>
                </a:solidFill>
              </a:rPr>
              <a:t>Write your answers in the Action Plan!</a:t>
            </a:r>
          </a:p>
        </p:txBody>
      </p:sp>
      <p:sp>
        <p:nvSpPr>
          <p:cNvPr id="4" name="Slide Number Placeholder 3">
            <a:extLst>
              <a:ext uri="{FF2B5EF4-FFF2-40B4-BE49-F238E27FC236}">
                <a16:creationId xmlns:a16="http://schemas.microsoft.com/office/drawing/2014/main" id="{2A5D77C3-BAC2-50CF-6E2D-0EA71442D046}"/>
              </a:ext>
            </a:extLst>
          </p:cNvPr>
          <p:cNvSpPr>
            <a:spLocks noGrp="1"/>
          </p:cNvSpPr>
          <p:nvPr>
            <p:ph type="sldNum" sz="quarter" idx="12"/>
          </p:nvPr>
        </p:nvSpPr>
        <p:spPr/>
        <p:txBody>
          <a:bodyPr/>
          <a:lstStyle/>
          <a:p>
            <a:fld id="{307E6868-079E-1649-B8D1-459B42CE4DE3}" type="slidenum">
              <a:rPr lang="en-US" smtClean="0"/>
              <a:t>25</a:t>
            </a:fld>
            <a:endParaRPr lang="en-US"/>
          </a:p>
        </p:txBody>
      </p:sp>
      <p:sp>
        <p:nvSpPr>
          <p:cNvPr id="7" name="TextBox 6">
            <a:extLst>
              <a:ext uri="{FF2B5EF4-FFF2-40B4-BE49-F238E27FC236}">
                <a16:creationId xmlns:a16="http://schemas.microsoft.com/office/drawing/2014/main" id="{3652705A-6AB5-EC35-8231-52794D4B98B1}"/>
              </a:ext>
            </a:extLst>
          </p:cNvPr>
          <p:cNvSpPr txBox="1"/>
          <p:nvPr/>
        </p:nvSpPr>
        <p:spPr>
          <a:xfrm>
            <a:off x="457200" y="1602254"/>
            <a:ext cx="8083062" cy="1938992"/>
          </a:xfrm>
          <a:prstGeom prst="rect">
            <a:avLst/>
          </a:prstGeom>
          <a:noFill/>
        </p:spPr>
        <p:txBody>
          <a:bodyPr wrap="square">
            <a:spAutoFit/>
          </a:bodyPr>
          <a:lstStyle/>
          <a:p>
            <a:pPr algn="ctr"/>
            <a:r>
              <a:rPr lang="en-US" sz="3200" b="1" dirty="0">
                <a:solidFill>
                  <a:schemeClr val="tx1"/>
                </a:solidFill>
                <a:latin typeface="Open Sans"/>
                <a:ea typeface="Open Sans"/>
                <a:cs typeface="Open Sans"/>
              </a:rPr>
              <a:t>Why do you care about these issues?</a:t>
            </a:r>
          </a:p>
          <a:p>
            <a:pPr algn="ctr"/>
            <a:endParaRPr lang="en-US" sz="2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3200" b="1" dirty="0">
                <a:solidFill>
                  <a:schemeClr val="tx1"/>
                </a:solidFill>
                <a:latin typeface="Open Sans"/>
                <a:ea typeface="Open Sans"/>
                <a:cs typeface="Open Sans"/>
              </a:rPr>
              <a:t>How have these issues impacted you or your community?</a:t>
            </a:r>
          </a:p>
        </p:txBody>
      </p:sp>
    </p:spTree>
    <p:extLst>
      <p:ext uri="{BB962C8B-B14F-4D97-AF65-F5344CB8AC3E}">
        <p14:creationId xmlns:p14="http://schemas.microsoft.com/office/powerpoint/2010/main" val="447952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C466B7-B1B8-00B1-4E01-D82D0EAFFE57}"/>
              </a:ext>
            </a:extLst>
          </p:cNvPr>
          <p:cNvSpPr>
            <a:spLocks noGrp="1"/>
          </p:cNvSpPr>
          <p:nvPr>
            <p:ph type="title"/>
          </p:nvPr>
        </p:nvSpPr>
        <p:spPr/>
        <p:txBody>
          <a:bodyPr/>
          <a:lstStyle/>
          <a:p>
            <a:r>
              <a:rPr lang="en-US"/>
              <a:t>Volunteering</a:t>
            </a:r>
          </a:p>
        </p:txBody>
      </p:sp>
    </p:spTree>
    <p:extLst>
      <p:ext uri="{BB962C8B-B14F-4D97-AF65-F5344CB8AC3E}">
        <p14:creationId xmlns:p14="http://schemas.microsoft.com/office/powerpoint/2010/main" val="2538503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SULTS volunteers and staff">
            <a:extLst>
              <a:ext uri="{FF2B5EF4-FFF2-40B4-BE49-F238E27FC236}">
                <a16:creationId xmlns:a16="http://schemas.microsoft.com/office/drawing/2014/main" id="{AA745BAF-5760-FEF7-3994-77A8A0812F5C}"/>
              </a:ext>
            </a:extLst>
          </p:cNvPr>
          <p:cNvPicPr>
            <a:picLocks noChangeAspect="1"/>
          </p:cNvPicPr>
          <p:nvPr/>
        </p:nvPicPr>
        <p:blipFill rotWithShape="1">
          <a:blip r:embed="rId2"/>
          <a:srcRect t="32" r="63" b="101"/>
          <a:stretch/>
        </p:blipFill>
        <p:spPr>
          <a:xfrm>
            <a:off x="15" y="8"/>
            <a:ext cx="9143985" cy="5143493"/>
          </a:xfrm>
          <a:prstGeom prst="rect">
            <a:avLst/>
          </a:prstGeom>
        </p:spPr>
      </p:pic>
      <p:sp>
        <p:nvSpPr>
          <p:cNvPr id="4" name="Rectangle 3">
            <a:extLst>
              <a:ext uri="{FF2B5EF4-FFF2-40B4-BE49-F238E27FC236}">
                <a16:creationId xmlns:a16="http://schemas.microsoft.com/office/drawing/2014/main" id="{6CF4996E-A762-433B-0E30-9FF990A96D1C}"/>
              </a:ext>
            </a:extLst>
          </p:cNvPr>
          <p:cNvSpPr/>
          <p:nvPr/>
        </p:nvSpPr>
        <p:spPr>
          <a:xfrm>
            <a:off x="-7520" y="4086224"/>
            <a:ext cx="5714247" cy="784684"/>
          </a:xfrm>
          <a:prstGeom prst="rect">
            <a:avLst/>
          </a:prstGeom>
          <a:solidFill>
            <a:srgbClr val="D500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4EA3C2-3678-5F3F-4078-0AC69650D3B9}"/>
              </a:ext>
            </a:extLst>
          </p:cNvPr>
          <p:cNvSpPr>
            <a:spLocks noGrp="1"/>
          </p:cNvSpPr>
          <p:nvPr>
            <p:ph type="title" idx="4294967295"/>
          </p:nvPr>
        </p:nvSpPr>
        <p:spPr>
          <a:xfrm>
            <a:off x="-45119" y="3840914"/>
            <a:ext cx="6053054" cy="1034966"/>
          </a:xfrm>
        </p:spPr>
        <p:txBody>
          <a:bodyPr vert="horz" lIns="68580" tIns="34290" rIns="68580" bIns="34290" rtlCol="0" anchor="b">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13999"/>
              </a:lnSpc>
            </a:pPr>
            <a:r>
              <a:rPr lang="en-US" sz="4400" dirty="0">
                <a:solidFill>
                  <a:schemeClr val="bg1"/>
                </a:solidFill>
                <a:latin typeface="Open Sans"/>
                <a:ea typeface="Open Sans"/>
                <a:cs typeface="Open Sans"/>
              </a:rPr>
              <a:t> First 100 Days 2025</a:t>
            </a:r>
            <a:endParaRPr lang="en-US" dirty="0">
              <a:solidFill>
                <a:schemeClr val="bg1"/>
              </a:solidFill>
            </a:endParaRPr>
          </a:p>
        </p:txBody>
      </p:sp>
    </p:spTree>
    <p:extLst>
      <p:ext uri="{BB962C8B-B14F-4D97-AF65-F5344CB8AC3E}">
        <p14:creationId xmlns:p14="http://schemas.microsoft.com/office/powerpoint/2010/main" val="9549775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58B26-6D1C-FA3E-42AA-A31068366DFA}"/>
              </a:ext>
            </a:extLst>
          </p:cNvPr>
          <p:cNvSpPr>
            <a:spLocks noGrp="1"/>
          </p:cNvSpPr>
          <p:nvPr>
            <p:ph type="title"/>
          </p:nvPr>
        </p:nvSpPr>
        <p:spPr>
          <a:xfrm>
            <a:off x="407182" y="561637"/>
            <a:ext cx="7498080" cy="857250"/>
          </a:xfrm>
        </p:spPr>
        <p:txBody>
          <a:bodyPr>
            <a:normAutofit fontScale="90000"/>
          </a:bodyPr>
          <a:lstStyle/>
          <a:p>
            <a:pPr algn="l"/>
            <a:r>
              <a:rPr lang="en-US" dirty="0"/>
              <a:t>Join the RESULTS New Advocate Training &amp; Action program</a:t>
            </a:r>
          </a:p>
        </p:txBody>
      </p:sp>
      <p:sp>
        <p:nvSpPr>
          <p:cNvPr id="4" name="Content Placeholder 3">
            <a:extLst>
              <a:ext uri="{FF2B5EF4-FFF2-40B4-BE49-F238E27FC236}">
                <a16:creationId xmlns:a16="http://schemas.microsoft.com/office/drawing/2014/main" id="{C3BAA137-6C4D-0D42-0D8C-05496811F64F}"/>
              </a:ext>
            </a:extLst>
          </p:cNvPr>
          <p:cNvSpPr>
            <a:spLocks noGrp="1"/>
          </p:cNvSpPr>
          <p:nvPr>
            <p:ph sz="half" idx="2"/>
          </p:nvPr>
        </p:nvSpPr>
        <p:spPr>
          <a:xfrm>
            <a:off x="488852" y="1687345"/>
            <a:ext cx="8166295" cy="3194025"/>
          </a:xfrm>
        </p:spPr>
        <p:txBody>
          <a:bodyPr vert="horz" lIns="91440" tIns="45720" rIns="91440" bIns="45720" rtlCol="0" anchor="t">
            <a:normAutofit/>
          </a:bodyPr>
          <a:lstStyle/>
          <a:p>
            <a:pPr marL="342900" indent="-342900">
              <a:buFont typeface="Arial" panose="020B0604020202020204" pitchFamily="34" charset="0"/>
              <a:buChar char="•"/>
            </a:pPr>
            <a:r>
              <a:rPr lang="en-US" sz="2400" dirty="0">
                <a:latin typeface="Open Sans"/>
                <a:ea typeface="Open Sans"/>
                <a:cs typeface="Open Sans"/>
              </a:rPr>
              <a:t>Staff led advocacy training &amp; action meetings</a:t>
            </a:r>
            <a:endParaRPr lang="en-US" dirty="0"/>
          </a:p>
          <a:p>
            <a:pPr>
              <a:buFont typeface="Arial" panose="020B0604020202020204" pitchFamily="34" charset="0"/>
              <a:buChar char="•"/>
            </a:pPr>
            <a:r>
              <a:rPr lang="en-US" sz="2400" dirty="0">
                <a:latin typeface="Open Sans"/>
                <a:ea typeface="Open Sans"/>
                <a:cs typeface="Open Sans"/>
              </a:rPr>
              <a:t>Meet once a month via Zoom, 3</a:t>
            </a:r>
            <a:r>
              <a:rPr lang="en-US" sz="2400" baseline="30000" dirty="0">
                <a:latin typeface="Open Sans"/>
                <a:ea typeface="Open Sans"/>
                <a:cs typeface="Open Sans"/>
              </a:rPr>
              <a:t>rd</a:t>
            </a:r>
            <a:r>
              <a:rPr lang="en-US" sz="2400" dirty="0">
                <a:latin typeface="Open Sans"/>
                <a:ea typeface="Open Sans"/>
                <a:cs typeface="Open Sans"/>
              </a:rPr>
              <a:t> week of the month </a:t>
            </a:r>
          </a:p>
          <a:p>
            <a:pPr marL="342900" indent="-342900">
              <a:buFont typeface="Arial" panose="020B0604020202020204" pitchFamily="34" charset="0"/>
              <a:buChar char="•"/>
            </a:pPr>
            <a:r>
              <a:rPr lang="en-US" sz="2400" dirty="0">
                <a:latin typeface="Open Sans"/>
                <a:ea typeface="Open Sans"/>
                <a:cs typeface="Open Sans"/>
              </a:rPr>
              <a:t>Learn new skills, take action together</a:t>
            </a:r>
          </a:p>
          <a:p>
            <a:pPr lvl="1">
              <a:lnSpc>
                <a:spcPct val="113999"/>
              </a:lnSpc>
            </a:pPr>
            <a:r>
              <a:rPr lang="en-US" sz="2000" dirty="0">
                <a:latin typeface="Open Sans"/>
                <a:ea typeface="Open Sans"/>
                <a:cs typeface="Open Sans"/>
              </a:rPr>
              <a:t>U.S. &amp; Global Poverty Issue Education</a:t>
            </a:r>
          </a:p>
          <a:p>
            <a:pPr lvl="1">
              <a:lnSpc>
                <a:spcPct val="113999"/>
              </a:lnSpc>
            </a:pPr>
            <a:r>
              <a:rPr lang="en-US" sz="2000" dirty="0">
                <a:latin typeface="Open Sans"/>
                <a:ea typeface="Open Sans"/>
                <a:cs typeface="Open Sans"/>
              </a:rPr>
              <a:t>Contact your member of Congress</a:t>
            </a:r>
          </a:p>
          <a:p>
            <a:pPr lvl="1">
              <a:lnSpc>
                <a:spcPct val="113999"/>
              </a:lnSpc>
            </a:pPr>
            <a:r>
              <a:rPr lang="en-US" sz="2000" dirty="0">
                <a:latin typeface="Open Sans"/>
                <a:ea typeface="Open Sans"/>
                <a:cs typeface="Open Sans"/>
              </a:rPr>
              <a:t>Write a Letter to the Editor</a:t>
            </a:r>
          </a:p>
          <a:p>
            <a:pPr lvl="1">
              <a:lnSpc>
                <a:spcPct val="113999"/>
              </a:lnSpc>
            </a:pPr>
            <a:r>
              <a:rPr lang="en-US" sz="2000" dirty="0">
                <a:latin typeface="Open Sans"/>
                <a:ea typeface="Open Sans"/>
                <a:cs typeface="Open Sans"/>
              </a:rPr>
              <a:t>Community organizing 101 </a:t>
            </a:r>
          </a:p>
        </p:txBody>
      </p:sp>
    </p:spTree>
    <p:extLst>
      <p:ext uri="{BB962C8B-B14F-4D97-AF65-F5344CB8AC3E}">
        <p14:creationId xmlns:p14="http://schemas.microsoft.com/office/powerpoint/2010/main" val="3803931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1190E-78A4-2D40-D5AB-7D3C5C9E3F82}"/>
              </a:ext>
            </a:extLst>
          </p:cNvPr>
          <p:cNvSpPr>
            <a:spLocks noGrp="1"/>
          </p:cNvSpPr>
          <p:nvPr>
            <p:ph type="title"/>
          </p:nvPr>
        </p:nvSpPr>
        <p:spPr>
          <a:xfrm>
            <a:off x="457200" y="205979"/>
            <a:ext cx="7401491" cy="857250"/>
          </a:xfrm>
        </p:spPr>
        <p:txBody>
          <a:bodyPr anchor="ctr">
            <a:normAutofit/>
          </a:bodyPr>
          <a:lstStyle/>
          <a:p>
            <a:r>
              <a:rPr lang="en-US" dirty="0"/>
              <a:t>RESULTS Resources</a:t>
            </a:r>
          </a:p>
        </p:txBody>
      </p:sp>
      <p:sp>
        <p:nvSpPr>
          <p:cNvPr id="4" name="Slide Number Placeholder 3">
            <a:extLst>
              <a:ext uri="{FF2B5EF4-FFF2-40B4-BE49-F238E27FC236}">
                <a16:creationId xmlns:a16="http://schemas.microsoft.com/office/drawing/2014/main" id="{C6167ECF-6BA8-526D-7B3B-67F4C0D27E74}"/>
              </a:ext>
            </a:extLst>
          </p:cNvPr>
          <p:cNvSpPr>
            <a:spLocks noGrp="1"/>
          </p:cNvSpPr>
          <p:nvPr>
            <p:ph type="sldNum" sz="quarter" idx="12"/>
          </p:nvPr>
        </p:nvSpPr>
        <p:spPr>
          <a:xfrm>
            <a:off x="6553200" y="4767263"/>
            <a:ext cx="2133600" cy="273844"/>
          </a:xfrm>
        </p:spPr>
        <p:txBody>
          <a:bodyPr anchor="ctr">
            <a:normAutofit/>
          </a:bodyPr>
          <a:lstStyle/>
          <a:p>
            <a:pPr>
              <a:spcAft>
                <a:spcPts val="600"/>
              </a:spcAft>
            </a:pPr>
            <a:fld id="{307E6868-079E-1649-B8D1-459B42CE4DE3}" type="slidenum">
              <a:rPr lang="en-US" smtClean="0"/>
              <a:pPr>
                <a:spcAft>
                  <a:spcPts val="600"/>
                </a:spcAft>
              </a:pPr>
              <a:t>29</a:t>
            </a:fld>
            <a:endParaRPr lang="en-US"/>
          </a:p>
        </p:txBody>
      </p:sp>
      <p:graphicFrame>
        <p:nvGraphicFramePr>
          <p:cNvPr id="6" name="Content Placeholder 2">
            <a:extLst>
              <a:ext uri="{FF2B5EF4-FFF2-40B4-BE49-F238E27FC236}">
                <a16:creationId xmlns:a16="http://schemas.microsoft.com/office/drawing/2014/main" id="{24FA3BAA-CA42-FBA9-23C7-44E1DBF205A0}"/>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672921806"/>
              </p:ext>
            </p:extLst>
          </p:nvPr>
        </p:nvGraphicFramePr>
        <p:xfrm>
          <a:off x="347730" y="1063229"/>
          <a:ext cx="8229600" cy="3394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5376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B1300-9EB7-4DE9-9054-F187D742DE6B}"/>
              </a:ext>
            </a:extLst>
          </p:cNvPr>
          <p:cNvSpPr>
            <a:spLocks noGrp="1"/>
          </p:cNvSpPr>
          <p:nvPr>
            <p:ph type="title"/>
          </p:nvPr>
        </p:nvSpPr>
        <p:spPr/>
        <p:txBody>
          <a:bodyPr/>
          <a:lstStyle/>
          <a:p>
            <a:pPr algn="l"/>
            <a:r>
              <a:rPr lang="en-US" b="1">
                <a:latin typeface="Open Sans" panose="020B0606030504020204" pitchFamily="34" charset="0"/>
                <a:ea typeface="Open Sans" panose="020B0606030504020204" pitchFamily="34" charset="0"/>
                <a:cs typeface="Open Sans" panose="020B0606030504020204" pitchFamily="34" charset="0"/>
              </a:rPr>
              <a:t>Keep in mind…</a:t>
            </a:r>
          </a:p>
        </p:txBody>
      </p:sp>
      <p:sp>
        <p:nvSpPr>
          <p:cNvPr id="3" name="Content Placeholder 2">
            <a:extLst>
              <a:ext uri="{FF2B5EF4-FFF2-40B4-BE49-F238E27FC236}">
                <a16:creationId xmlns:a16="http://schemas.microsoft.com/office/drawing/2014/main" id="{93DF3D40-427B-4DD5-9219-F635E2A57FC1}"/>
              </a:ext>
            </a:extLst>
          </p:cNvPr>
          <p:cNvSpPr>
            <a:spLocks noGrp="1"/>
          </p:cNvSpPr>
          <p:nvPr>
            <p:ph sz="half" idx="1"/>
          </p:nvPr>
        </p:nvSpPr>
        <p:spPr/>
        <p:txBody>
          <a:bodyPr vert="horz" lIns="91440" tIns="45720" rIns="91440" bIns="45720" rtlCol="0" anchor="t">
            <a:normAutofit/>
          </a:bodyPr>
          <a:lstStyle/>
          <a:p>
            <a:pPr>
              <a:buFont typeface="Wingdings" panose="05000000000000000000" pitchFamily="2" charset="2"/>
              <a:buChar char="ü"/>
            </a:pPr>
            <a:r>
              <a:rPr lang="en-US" dirty="0">
                <a:latin typeface="Open Sans" panose="020B0606030504020204" pitchFamily="34" charset="0"/>
                <a:ea typeface="Open Sans" panose="020B0606030504020204" pitchFamily="34" charset="0"/>
                <a:cs typeface="Open Sans" panose="020B0606030504020204" pitchFamily="34" charset="0"/>
              </a:rPr>
              <a:t>Stay on mute</a:t>
            </a:r>
          </a:p>
          <a:p>
            <a:pPr>
              <a:buFont typeface="Wingdings" panose="05000000000000000000" pitchFamily="2" charset="2"/>
              <a:buChar char="ü"/>
            </a:pPr>
            <a:r>
              <a:rPr lang="en-US" dirty="0">
                <a:latin typeface="Open Sans"/>
                <a:ea typeface="Open Sans"/>
                <a:cs typeface="Open Sans"/>
              </a:rPr>
              <a:t>Private chat if you have tech issues </a:t>
            </a:r>
            <a:endParaRPr lang="en-US" dirty="0"/>
          </a:p>
          <a:p>
            <a:pPr>
              <a:buFont typeface="Wingdings" panose="05000000000000000000" pitchFamily="2" charset="2"/>
              <a:buChar char="ü"/>
            </a:pPr>
            <a:r>
              <a:rPr lang="en-US" dirty="0">
                <a:latin typeface="Open Sans" panose="020B0606030504020204" pitchFamily="34" charset="0"/>
                <a:ea typeface="Open Sans" panose="020B0606030504020204" pitchFamily="34" charset="0"/>
                <a:cs typeface="Open Sans" panose="020B0606030504020204" pitchFamily="34" charset="0"/>
              </a:rPr>
              <a:t>Live transcript available</a:t>
            </a:r>
          </a:p>
          <a:p>
            <a:endParaRPr lang="en-US" dirty="0">
              <a:cs typeface="Calibri"/>
            </a:endParaRPr>
          </a:p>
        </p:txBody>
      </p:sp>
      <p:sp>
        <p:nvSpPr>
          <p:cNvPr id="4" name="Content Placeholder 3">
            <a:extLst>
              <a:ext uri="{FF2B5EF4-FFF2-40B4-BE49-F238E27FC236}">
                <a16:creationId xmlns:a16="http://schemas.microsoft.com/office/drawing/2014/main" id="{B100F8AE-F023-512B-9EEC-0C7FD026EDF6}"/>
              </a:ext>
            </a:extLst>
          </p:cNvPr>
          <p:cNvSpPr>
            <a:spLocks noGrp="1"/>
          </p:cNvSpPr>
          <p:nvPr>
            <p:ph sz="half" idx="2"/>
          </p:nvPr>
        </p:nvSpPr>
        <p:spPr>
          <a:xfrm>
            <a:off x="4648200" y="1200151"/>
            <a:ext cx="4038600" cy="2703023"/>
          </a:xfrm>
          <a:solidFill>
            <a:schemeClr val="accent1"/>
          </a:solidFill>
        </p:spPr>
        <p:txBody>
          <a:bodyPr/>
          <a:lstStyle/>
          <a:p>
            <a:pPr marL="0" indent="0" algn="ctr">
              <a:buNone/>
            </a:pPr>
            <a:r>
              <a:rPr lang="en-US"/>
              <a:t>	</a:t>
            </a:r>
            <a:r>
              <a:rPr lang="en-US" b="1"/>
              <a:t>Zoom tip</a:t>
            </a:r>
          </a:p>
          <a:p>
            <a:pPr marL="0" indent="0" algn="ctr">
              <a:buNone/>
            </a:pPr>
            <a:r>
              <a:rPr lang="en-US"/>
              <a:t>Want to rename yourself? </a:t>
            </a:r>
            <a:r>
              <a:rPr lang="en-US" b="1"/>
              <a:t>Right click</a:t>
            </a:r>
            <a:r>
              <a:rPr lang="en-US"/>
              <a:t> on your Zoom square and select “</a:t>
            </a:r>
            <a:r>
              <a:rPr lang="en-US" b="1"/>
              <a:t>rename</a:t>
            </a:r>
            <a:r>
              <a:rPr lang="en-US"/>
              <a:t>”</a:t>
            </a:r>
          </a:p>
        </p:txBody>
      </p:sp>
      <p:pic>
        <p:nvPicPr>
          <p:cNvPr id="9" name="Graphic 8">
            <a:extLst>
              <a:ext uri="{FF2B5EF4-FFF2-40B4-BE49-F238E27FC236}">
                <a16:creationId xmlns:a16="http://schemas.microsoft.com/office/drawing/2014/main" id="{D0D4218F-7D57-3ABE-23BB-B68D55CB4EA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27168" y="1220979"/>
            <a:ext cx="514906" cy="514906"/>
          </a:xfrm>
          <a:prstGeom prst="rect">
            <a:avLst/>
          </a:prstGeom>
        </p:spPr>
      </p:pic>
      <p:pic>
        <p:nvPicPr>
          <p:cNvPr id="19" name="Picture 18" descr="Screenshot of Zoom toolbar">
            <a:extLst>
              <a:ext uri="{FF2B5EF4-FFF2-40B4-BE49-F238E27FC236}">
                <a16:creationId xmlns:a16="http://schemas.microsoft.com/office/drawing/2014/main" id="{0908E1C9-D436-DC3E-F68E-97A601C7E0DC}"/>
              </a:ext>
            </a:extLst>
          </p:cNvPr>
          <p:cNvPicPr>
            <a:picLocks noChangeAspect="1"/>
          </p:cNvPicPr>
          <p:nvPr/>
        </p:nvPicPr>
        <p:blipFill rotWithShape="1">
          <a:blip r:embed="rId5"/>
          <a:srcRect b="10926"/>
          <a:stretch/>
        </p:blipFill>
        <p:spPr>
          <a:xfrm>
            <a:off x="190059" y="4352222"/>
            <a:ext cx="8763881" cy="506806"/>
          </a:xfrm>
          <a:prstGeom prst="rect">
            <a:avLst/>
          </a:prstGeom>
        </p:spPr>
      </p:pic>
      <p:sp>
        <p:nvSpPr>
          <p:cNvPr id="17" name="Oval 16">
            <a:extLst>
              <a:ext uri="{FF2B5EF4-FFF2-40B4-BE49-F238E27FC236}">
                <a16:creationId xmlns:a16="http://schemas.microsoft.com/office/drawing/2014/main" id="{62673E79-70D9-9421-7C7E-2E60D10B1311}"/>
              </a:ext>
            </a:extLst>
          </p:cNvPr>
          <p:cNvSpPr/>
          <p:nvPr/>
        </p:nvSpPr>
        <p:spPr>
          <a:xfrm>
            <a:off x="5820133" y="4230054"/>
            <a:ext cx="889947" cy="778973"/>
          </a:xfrm>
          <a:prstGeom prst="ellipse">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AD50698-0DE2-D2FB-A0B1-FFCE0AEE86B0}"/>
              </a:ext>
            </a:extLst>
          </p:cNvPr>
          <p:cNvSpPr/>
          <p:nvPr/>
        </p:nvSpPr>
        <p:spPr>
          <a:xfrm>
            <a:off x="135600" y="4230054"/>
            <a:ext cx="889947" cy="778973"/>
          </a:xfrm>
          <a:prstGeom prst="ellipse">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86014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11583-F290-45E9-B7F0-BE43DA796551}"/>
              </a:ext>
            </a:extLst>
          </p:cNvPr>
          <p:cNvSpPr>
            <a:spLocks noGrp="1"/>
          </p:cNvSpPr>
          <p:nvPr>
            <p:ph type="title"/>
          </p:nvPr>
        </p:nvSpPr>
        <p:spPr>
          <a:xfrm>
            <a:off x="457200" y="205979"/>
            <a:ext cx="7401491" cy="857250"/>
          </a:xfrm>
        </p:spPr>
        <p:txBody>
          <a:bodyPr anchor="ctr">
            <a:normAutofit/>
          </a:bodyPr>
          <a:lstStyle/>
          <a:p>
            <a:r>
              <a:rPr lang="en-US" dirty="0"/>
              <a:t>New Advocate Starter Pack</a:t>
            </a:r>
            <a:endParaRPr lang="en-US" b="1" dirty="0"/>
          </a:p>
        </p:txBody>
      </p:sp>
      <p:sp>
        <p:nvSpPr>
          <p:cNvPr id="13" name="Content Placeholder 2">
            <a:extLst>
              <a:ext uri="{FF2B5EF4-FFF2-40B4-BE49-F238E27FC236}">
                <a16:creationId xmlns:a16="http://schemas.microsoft.com/office/drawing/2014/main" id="{0A491D0E-F341-F3A8-4DCD-B0756EAB6387}"/>
              </a:ext>
            </a:extLst>
          </p:cNvPr>
          <p:cNvSpPr>
            <a:spLocks noGrp="1"/>
          </p:cNvSpPr>
          <p:nvPr>
            <p:ph sz="half" idx="1"/>
          </p:nvPr>
        </p:nvSpPr>
        <p:spPr>
          <a:xfrm>
            <a:off x="5694681" y="1794110"/>
            <a:ext cx="3091179" cy="2242272"/>
          </a:xfrm>
        </p:spPr>
        <p:txBody>
          <a:bodyPr>
            <a:normAutofit/>
          </a:bodyPr>
          <a:lstStyle/>
          <a:p>
            <a:pPr marL="0" indent="0" algn="ctr">
              <a:buNone/>
            </a:pPr>
            <a:r>
              <a:rPr lang="en-US" b="1" i="1" dirty="0"/>
              <a:t>Start your advocacy journey with RESULTS</a:t>
            </a:r>
          </a:p>
        </p:txBody>
      </p:sp>
      <p:pic>
        <p:nvPicPr>
          <p:cNvPr id="8" name="Picture 7" descr="Screenshot of RESULTS volunteer roadmap in the New Advocate Starter Pack">
            <a:extLst>
              <a:ext uri="{FF2B5EF4-FFF2-40B4-BE49-F238E27FC236}">
                <a16:creationId xmlns:a16="http://schemas.microsoft.com/office/drawing/2014/main" id="{C74B8638-A2D3-1431-44FB-574BADD2F74E}"/>
              </a:ext>
            </a:extLst>
          </p:cNvPr>
          <p:cNvPicPr>
            <a:picLocks noChangeAspect="1"/>
          </p:cNvPicPr>
          <p:nvPr/>
        </p:nvPicPr>
        <p:blipFill>
          <a:blip r:embed="rId3"/>
          <a:srcRect b="38116"/>
          <a:stretch/>
        </p:blipFill>
        <p:spPr>
          <a:xfrm>
            <a:off x="457200" y="971789"/>
            <a:ext cx="5189964" cy="3904900"/>
          </a:xfrm>
          <a:prstGeom prst="rect">
            <a:avLst/>
          </a:prstGeom>
          <a:noFill/>
        </p:spPr>
      </p:pic>
      <p:sp>
        <p:nvSpPr>
          <p:cNvPr id="15" name="Slide Number Placeholder 4">
            <a:extLst>
              <a:ext uri="{FF2B5EF4-FFF2-40B4-BE49-F238E27FC236}">
                <a16:creationId xmlns:a16="http://schemas.microsoft.com/office/drawing/2014/main" id="{DD4CD4F4-1610-CA02-7742-E7E27852A3EE}"/>
              </a:ext>
            </a:extLst>
          </p:cNvPr>
          <p:cNvSpPr>
            <a:spLocks noGrp="1"/>
          </p:cNvSpPr>
          <p:nvPr>
            <p:ph type="sldNum" sz="quarter" idx="12"/>
          </p:nvPr>
        </p:nvSpPr>
        <p:spPr>
          <a:xfrm>
            <a:off x="6553200" y="4767263"/>
            <a:ext cx="2133600" cy="273844"/>
          </a:xfrm>
        </p:spPr>
        <p:txBody>
          <a:bodyPr/>
          <a:lstStyle/>
          <a:p>
            <a:pPr>
              <a:spcAft>
                <a:spcPts val="600"/>
              </a:spcAft>
            </a:pPr>
            <a:fld id="{307E6868-079E-1649-B8D1-459B42CE4DE3}" type="slidenum">
              <a:rPr lang="en-US" smtClean="0"/>
              <a:pPr>
                <a:spcAft>
                  <a:spcPts val="600"/>
                </a:spcAft>
              </a:pPr>
              <a:t>30</a:t>
            </a:fld>
            <a:endParaRPr lang="en-US"/>
          </a:p>
        </p:txBody>
      </p:sp>
    </p:spTree>
    <p:extLst>
      <p:ext uri="{BB962C8B-B14F-4D97-AF65-F5344CB8AC3E}">
        <p14:creationId xmlns:p14="http://schemas.microsoft.com/office/powerpoint/2010/main" val="36257473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B65041-28F3-B497-F482-393094D3AF76}"/>
              </a:ext>
            </a:extLst>
          </p:cNvPr>
          <p:cNvSpPr>
            <a:spLocks noGrp="1"/>
          </p:cNvSpPr>
          <p:nvPr>
            <p:ph type="title"/>
          </p:nvPr>
        </p:nvSpPr>
        <p:spPr/>
        <p:txBody>
          <a:bodyPr/>
          <a:lstStyle/>
          <a:p>
            <a:r>
              <a:rPr lang="en-US"/>
              <a:t>Join the movement</a:t>
            </a:r>
          </a:p>
        </p:txBody>
      </p:sp>
    </p:spTree>
    <p:extLst>
      <p:ext uri="{BB962C8B-B14F-4D97-AF65-F5344CB8AC3E}">
        <p14:creationId xmlns:p14="http://schemas.microsoft.com/office/powerpoint/2010/main" val="17419557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SULTS advocate on Capitol Hill raising her hands ">
            <a:extLst>
              <a:ext uri="{FF2B5EF4-FFF2-40B4-BE49-F238E27FC236}">
                <a16:creationId xmlns:a16="http://schemas.microsoft.com/office/drawing/2014/main" id="{063ACAB8-86B0-084D-BB6D-C6543E975B6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511258" cy="5372100"/>
          </a:xfrm>
          <a:prstGeom prst="rect">
            <a:avLst/>
          </a:prstGeom>
        </p:spPr>
      </p:pic>
      <p:sp>
        <p:nvSpPr>
          <p:cNvPr id="9" name="Shape 254">
            <a:extLst>
              <a:ext uri="{FF2B5EF4-FFF2-40B4-BE49-F238E27FC236}">
                <a16:creationId xmlns:a16="http://schemas.microsoft.com/office/drawing/2014/main" id="{763B48FC-9926-9E43-9340-8C1D9C15B302}"/>
              </a:ext>
            </a:extLst>
          </p:cNvPr>
          <p:cNvSpPr/>
          <p:nvPr/>
        </p:nvSpPr>
        <p:spPr>
          <a:xfrm>
            <a:off x="1998133" y="119754"/>
            <a:ext cx="5147734" cy="718145"/>
          </a:xfrm>
          <a:prstGeom prst="rect">
            <a:avLst/>
          </a:prstGeom>
          <a:solidFill>
            <a:schemeClr val="bg1">
              <a:alpha val="95000"/>
            </a:schemeClr>
          </a:solidFill>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gn="l">
              <a:defRPr sz="4800" b="1">
                <a:solidFill>
                  <a:schemeClr val="accent5"/>
                </a:solidFill>
                <a:latin typeface="+mj-lt"/>
                <a:ea typeface="+mj-ea"/>
                <a:cs typeface="+mj-cs"/>
                <a:sym typeface="Helvetica Neue"/>
              </a:defRPr>
            </a:lvl1pPr>
          </a:lstStyle>
          <a:p>
            <a:pPr algn="ctr"/>
            <a:r>
              <a:rPr lang="en-US" sz="4000">
                <a:solidFill>
                  <a:schemeClr val="tx2"/>
                </a:solidFill>
                <a:latin typeface="Open Sans"/>
                <a:ea typeface="Open Sans"/>
                <a:cs typeface="Open Sans"/>
              </a:rPr>
              <a:t>Be an advocate</a:t>
            </a:r>
            <a:endParaRPr sz="4000">
              <a:solidFill>
                <a:schemeClr val="tx2"/>
              </a:solidFill>
              <a:latin typeface="Open Sans"/>
              <a:ea typeface="Open Sans"/>
              <a:cs typeface="Open Sans"/>
            </a:endParaRPr>
          </a:p>
        </p:txBody>
      </p:sp>
      <p:pic>
        <p:nvPicPr>
          <p:cNvPr id="3" name="Picture 2" descr="Text&#10;&#10;Description automatically generated with low confidence">
            <a:extLst>
              <a:ext uri="{FF2B5EF4-FFF2-40B4-BE49-F238E27FC236}">
                <a16:creationId xmlns:a16="http://schemas.microsoft.com/office/drawing/2014/main" id="{1A37713A-EA3F-40A3-3E8D-34C98353BC0B}"/>
              </a:ext>
            </a:extLst>
          </p:cNvPr>
          <p:cNvPicPr>
            <a:picLocks noChangeAspect="1"/>
          </p:cNvPicPr>
          <p:nvPr/>
        </p:nvPicPr>
        <p:blipFill>
          <a:blip r:embed="rId3"/>
          <a:stretch>
            <a:fillRect/>
          </a:stretch>
        </p:blipFill>
        <p:spPr>
          <a:xfrm>
            <a:off x="8007620" y="221248"/>
            <a:ext cx="928249" cy="745042"/>
          </a:xfrm>
          <a:prstGeom prst="rect">
            <a:avLst/>
          </a:prstGeom>
        </p:spPr>
      </p:pic>
    </p:spTree>
    <p:extLst>
      <p:ext uri="{BB962C8B-B14F-4D97-AF65-F5344CB8AC3E}">
        <p14:creationId xmlns:p14="http://schemas.microsoft.com/office/powerpoint/2010/main" val="18842617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11583-F290-45E9-B7F0-BE43DA796551}"/>
              </a:ext>
            </a:extLst>
          </p:cNvPr>
          <p:cNvSpPr>
            <a:spLocks noGrp="1"/>
          </p:cNvSpPr>
          <p:nvPr>
            <p:ph type="title"/>
          </p:nvPr>
        </p:nvSpPr>
        <p:spPr/>
        <p:txBody>
          <a:bodyPr>
            <a:normAutofit/>
          </a:bodyPr>
          <a:lstStyle/>
          <a:p>
            <a:r>
              <a:rPr lang="en-US" dirty="0">
                <a:latin typeface="Open Sans"/>
                <a:ea typeface="Open Sans"/>
                <a:cs typeface="Calibri"/>
              </a:rPr>
              <a:t>Join RESULTS</a:t>
            </a:r>
            <a:endParaRPr lang="en-US" b="1" dirty="0">
              <a:latin typeface="Open Sans"/>
              <a:ea typeface="Open Sans"/>
              <a:cs typeface="Open Sans"/>
            </a:endParaRPr>
          </a:p>
        </p:txBody>
      </p:sp>
      <p:graphicFrame>
        <p:nvGraphicFramePr>
          <p:cNvPr id="4" name="Diagram 4">
            <a:extLst>
              <a:ext uri="{FF2B5EF4-FFF2-40B4-BE49-F238E27FC236}">
                <a16:creationId xmlns:a16="http://schemas.microsoft.com/office/drawing/2014/main" id="{6D26884D-3618-485F-9FD0-B24FB8DBDDE9}"/>
              </a:ext>
            </a:extLst>
          </p:cNvPr>
          <p:cNvGraphicFramePr/>
          <p:nvPr>
            <p:extLst>
              <p:ext uri="{D42A27DB-BD31-4B8C-83A1-F6EECF244321}">
                <p14:modId xmlns:p14="http://schemas.microsoft.com/office/powerpoint/2010/main" val="2082161301"/>
              </p:ext>
            </p:extLst>
          </p:nvPr>
        </p:nvGraphicFramePr>
        <p:xfrm>
          <a:off x="544920" y="1327739"/>
          <a:ext cx="7961126" cy="36509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32806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9B0D65A-857E-DB32-A2A8-0BA328D632E4}"/>
              </a:ext>
            </a:extLst>
          </p:cNvPr>
          <p:cNvSpPr>
            <a:spLocks noGrp="1"/>
          </p:cNvSpPr>
          <p:nvPr>
            <p:ph type="sldNum" sz="quarter" idx="12"/>
          </p:nvPr>
        </p:nvSpPr>
        <p:spPr/>
        <p:txBody>
          <a:bodyPr/>
          <a:lstStyle/>
          <a:p>
            <a:fld id="{307E6868-079E-1649-B8D1-459B42CE4DE3}" type="slidenum">
              <a:rPr lang="en-US" smtClean="0"/>
              <a:t>34</a:t>
            </a:fld>
            <a:endParaRPr lang="en-US"/>
          </a:p>
        </p:txBody>
      </p:sp>
      <p:sp>
        <p:nvSpPr>
          <p:cNvPr id="4" name="TextBox 3">
            <a:extLst>
              <a:ext uri="{FF2B5EF4-FFF2-40B4-BE49-F238E27FC236}">
                <a16:creationId xmlns:a16="http://schemas.microsoft.com/office/drawing/2014/main" id="{03A52B3B-7152-592A-B2BE-2838AFBB8998}"/>
              </a:ext>
            </a:extLst>
          </p:cNvPr>
          <p:cNvSpPr txBox="1"/>
          <p:nvPr/>
        </p:nvSpPr>
        <p:spPr>
          <a:xfrm>
            <a:off x="1398587" y="1046162"/>
            <a:ext cx="6342062"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ea typeface="+mn-lt"/>
                <a:cs typeface="+mn-lt"/>
              </a:rPr>
              <a:t>"I am looking for community that shares my dream of how the world could be and I'm aligning with that, doing my best to create that dream."</a:t>
            </a:r>
          </a:p>
          <a:p>
            <a:endParaRPr lang="en-US" sz="3200" dirty="0">
              <a:ea typeface="+mn-lt"/>
              <a:cs typeface="+mn-lt"/>
            </a:endParaRPr>
          </a:p>
          <a:p>
            <a:r>
              <a:rPr lang="en-US" sz="3200" dirty="0">
                <a:ea typeface="+mn-lt"/>
                <a:cs typeface="+mn-lt"/>
              </a:rPr>
              <a:t>-Jeff Bridges, on Jimmy Kimmel Live</a:t>
            </a:r>
          </a:p>
        </p:txBody>
      </p:sp>
    </p:spTree>
    <p:extLst>
      <p:ext uri="{BB962C8B-B14F-4D97-AF65-F5344CB8AC3E}">
        <p14:creationId xmlns:p14="http://schemas.microsoft.com/office/powerpoint/2010/main" val="1863897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6204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B81C"/>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3AC1AF7-A328-4FF6-B9AC-D400D66FCA2A}"/>
              </a:ext>
            </a:extLst>
          </p:cNvPr>
          <p:cNvSpPr>
            <a:spLocks noGrp="1"/>
          </p:cNvSpPr>
          <p:nvPr>
            <p:ph type="title"/>
          </p:nvPr>
        </p:nvSpPr>
        <p:spPr>
          <a:xfrm rot="-300000">
            <a:off x="-627489" y="271394"/>
            <a:ext cx="4129653" cy="847288"/>
          </a:xfrm>
        </p:spPr>
        <p:txBody>
          <a:bodyPr>
            <a:noAutofit/>
          </a:bodyPr>
          <a:lstStyle/>
          <a:p>
            <a:r>
              <a:rPr lang="en-US" sz="4400" b="0" i="1" dirty="0">
                <a:solidFill>
                  <a:schemeClr val="tx1"/>
                </a:solidFill>
                <a:latin typeface="Open Sans"/>
                <a:ea typeface="Open Sans"/>
                <a:cs typeface="Open Sans"/>
              </a:rPr>
              <a:t>Agenda</a:t>
            </a:r>
          </a:p>
        </p:txBody>
      </p:sp>
      <p:sp>
        <p:nvSpPr>
          <p:cNvPr id="6" name="TextBox 3">
            <a:extLst>
              <a:ext uri="{FF2B5EF4-FFF2-40B4-BE49-F238E27FC236}">
                <a16:creationId xmlns:a16="http://schemas.microsoft.com/office/drawing/2014/main" id="{52670C19-3B58-42FA-87EF-5509947EADCA}"/>
              </a:ext>
            </a:extLst>
          </p:cNvPr>
          <p:cNvSpPr txBox="1"/>
          <p:nvPr/>
        </p:nvSpPr>
        <p:spPr>
          <a:xfrm>
            <a:off x="1254457" y="1297032"/>
            <a:ext cx="7536332" cy="34778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57200" indent="-457200">
              <a:buFont typeface="Wingdings" panose="05000000000000000000" pitchFamily="2" charset="2"/>
              <a:buChar char="ü"/>
            </a:pPr>
            <a:r>
              <a:rPr lang="en-US" sz="4400" b="1" dirty="0">
                <a:latin typeface="Open Sans"/>
                <a:ea typeface="Open Sans"/>
                <a:cs typeface="Open Sans"/>
              </a:rPr>
              <a:t>About RESULTS </a:t>
            </a:r>
          </a:p>
          <a:p>
            <a:pPr marL="457200" indent="-457200">
              <a:buFont typeface="Wingdings"/>
              <a:buChar char="ü"/>
            </a:pPr>
            <a:r>
              <a:rPr lang="en-US" sz="4400" b="1">
                <a:latin typeface="Open Sans"/>
                <a:ea typeface="Open Sans"/>
                <a:cs typeface="Open Sans"/>
              </a:rPr>
              <a:t>Advocacy model </a:t>
            </a:r>
          </a:p>
          <a:p>
            <a:pPr marL="457200" indent="-457200">
              <a:buFont typeface="Wingdings" panose="05000000000000000000" pitchFamily="2" charset="2"/>
              <a:buChar char="ü"/>
            </a:pPr>
            <a:r>
              <a:rPr lang="en-US" sz="4400" b="1" dirty="0">
                <a:latin typeface="Open Sans"/>
                <a:ea typeface="Open Sans"/>
                <a:cs typeface="Open Sans"/>
              </a:rPr>
              <a:t>U.S. &amp; global campaigns </a:t>
            </a:r>
          </a:p>
          <a:p>
            <a:pPr marL="457200" indent="-457200">
              <a:buFont typeface="Wingdings" panose="05000000000000000000" pitchFamily="2" charset="2"/>
              <a:buChar char="ü"/>
            </a:pPr>
            <a:r>
              <a:rPr lang="en-US" sz="4400" b="1" dirty="0">
                <a:latin typeface="Open Sans"/>
                <a:ea typeface="Open Sans"/>
                <a:cs typeface="Open Sans"/>
              </a:rPr>
              <a:t>Volunteering overview</a:t>
            </a:r>
          </a:p>
          <a:p>
            <a:pPr marL="457200" indent="-457200">
              <a:buFont typeface="Wingdings" panose="05000000000000000000" pitchFamily="2" charset="2"/>
              <a:buChar char="ü"/>
            </a:pPr>
            <a:r>
              <a:rPr lang="en-US" sz="4400" b="1" dirty="0">
                <a:latin typeface="Open Sans"/>
                <a:ea typeface="Open Sans"/>
                <a:cs typeface="Open Sans"/>
              </a:rPr>
              <a:t>Join the movement</a:t>
            </a:r>
          </a:p>
        </p:txBody>
      </p:sp>
    </p:spTree>
    <p:extLst>
      <p:ext uri="{BB962C8B-B14F-4D97-AF65-F5344CB8AC3E}">
        <p14:creationId xmlns:p14="http://schemas.microsoft.com/office/powerpoint/2010/main" val="688497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dvocacy Action Plan screenshot">
            <a:extLst>
              <a:ext uri="{FF2B5EF4-FFF2-40B4-BE49-F238E27FC236}">
                <a16:creationId xmlns:a16="http://schemas.microsoft.com/office/drawing/2014/main" id="{F1F9628E-49D5-8997-AE6E-E947FC838558}"/>
              </a:ext>
            </a:extLst>
          </p:cNvPr>
          <p:cNvPicPr>
            <a:picLocks noChangeAspect="1"/>
          </p:cNvPicPr>
          <p:nvPr/>
        </p:nvPicPr>
        <p:blipFill>
          <a:blip r:embed="rId2"/>
          <a:stretch>
            <a:fillRect/>
          </a:stretch>
        </p:blipFill>
        <p:spPr>
          <a:xfrm>
            <a:off x="121920" y="243878"/>
            <a:ext cx="3865917" cy="4769259"/>
          </a:xfrm>
          <a:prstGeom prst="rect">
            <a:avLst/>
          </a:prstGeom>
        </p:spPr>
      </p:pic>
      <p:pic>
        <p:nvPicPr>
          <p:cNvPr id="6" name="Picture 5" descr="Advocacy Action Plan screenshot">
            <a:extLst>
              <a:ext uri="{FF2B5EF4-FFF2-40B4-BE49-F238E27FC236}">
                <a16:creationId xmlns:a16="http://schemas.microsoft.com/office/drawing/2014/main" id="{7A1B1C90-FF0B-6E81-2895-D76A7AC37EE0}"/>
              </a:ext>
            </a:extLst>
          </p:cNvPr>
          <p:cNvPicPr>
            <a:picLocks noChangeAspect="1"/>
          </p:cNvPicPr>
          <p:nvPr/>
        </p:nvPicPr>
        <p:blipFill>
          <a:blip r:embed="rId3"/>
          <a:srcRect l="8299" r="571" b="4825"/>
          <a:stretch/>
        </p:blipFill>
        <p:spPr>
          <a:xfrm>
            <a:off x="4267200" y="229423"/>
            <a:ext cx="3649980" cy="4684654"/>
          </a:xfrm>
          <a:prstGeom prst="rect">
            <a:avLst/>
          </a:prstGeom>
        </p:spPr>
      </p:pic>
    </p:spTree>
    <p:extLst>
      <p:ext uri="{BB962C8B-B14F-4D97-AF65-F5344CB8AC3E}">
        <p14:creationId xmlns:p14="http://schemas.microsoft.com/office/powerpoint/2010/main" val="2859417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RESULTS volunteer holding a sign that says voices that change the world">
            <a:extLst>
              <a:ext uri="{FF2B5EF4-FFF2-40B4-BE49-F238E27FC236}">
                <a16:creationId xmlns:a16="http://schemas.microsoft.com/office/drawing/2014/main" id="{29F76B04-9A43-419D-A061-57E84B9222EA}"/>
              </a:ext>
            </a:extLst>
          </p:cNvPr>
          <p:cNvPicPr>
            <a:picLocks noChangeAspect="1"/>
          </p:cNvPicPr>
          <p:nvPr/>
        </p:nvPicPr>
        <p:blipFill>
          <a:blip r:embed="rId2"/>
          <a:stretch>
            <a:fillRect/>
          </a:stretch>
        </p:blipFill>
        <p:spPr>
          <a:xfrm>
            <a:off x="-1466" y="-872341"/>
            <a:ext cx="9146931" cy="6123520"/>
          </a:xfrm>
          <a:prstGeom prst="rect">
            <a:avLst/>
          </a:prstGeom>
        </p:spPr>
      </p:pic>
      <p:sp>
        <p:nvSpPr>
          <p:cNvPr id="6" name="Text Placeholder 2">
            <a:extLst>
              <a:ext uri="{FF2B5EF4-FFF2-40B4-BE49-F238E27FC236}">
                <a16:creationId xmlns:a16="http://schemas.microsoft.com/office/drawing/2014/main" id="{57F52120-2742-1D41-BDBB-9A75077377ED}"/>
              </a:ext>
            </a:extLst>
          </p:cNvPr>
          <p:cNvSpPr txBox="1">
            <a:spLocks/>
          </p:cNvSpPr>
          <p:nvPr/>
        </p:nvSpPr>
        <p:spPr>
          <a:xfrm>
            <a:off x="784758" y="4027393"/>
            <a:ext cx="7574481" cy="1028701"/>
          </a:xfrm>
          <a:prstGeom prst="rect">
            <a:avLst/>
          </a:prstGeom>
          <a:solidFill>
            <a:schemeClr val="bg1">
              <a:alpha val="95000"/>
            </a:schemeClr>
          </a:solidFill>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Courier New"/>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Wingdings" charset="2"/>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Courier New"/>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000" b="1">
                <a:solidFill>
                  <a:schemeClr val="tx1"/>
                </a:solidFill>
                <a:latin typeface="Open Sans" panose="020B0606030504020204" pitchFamily="34" charset="0"/>
                <a:ea typeface="Open Sans" panose="020B0606030504020204" pitchFamily="34" charset="0"/>
                <a:cs typeface="Open Sans" panose="020B0606030504020204" pitchFamily="34" charset="0"/>
              </a:rPr>
              <a:t>RESULTS is a movement of passionate, committed, everyday people. Together, we use our voices to influence political decisions that will bring an end to poverty.   </a:t>
            </a:r>
          </a:p>
        </p:txBody>
      </p:sp>
    </p:spTree>
    <p:extLst>
      <p:ext uri="{BB962C8B-B14F-4D97-AF65-F5344CB8AC3E}">
        <p14:creationId xmlns:p14="http://schemas.microsoft.com/office/powerpoint/2010/main" val="1977507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0AF678-9D00-4F4A-8358-C8698305689A}"/>
              </a:ext>
            </a:extLst>
          </p:cNvPr>
          <p:cNvSpPr>
            <a:spLocks noGrp="1"/>
          </p:cNvSpPr>
          <p:nvPr>
            <p:ph type="title"/>
          </p:nvPr>
        </p:nvSpPr>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3600" b="1">
                <a:solidFill>
                  <a:srgbClr val="ED1944"/>
                </a:solidFill>
                <a:latin typeface="Open Sans" pitchFamily="2" charset="0"/>
                <a:ea typeface="Open Sans" pitchFamily="2" charset="0"/>
                <a:cs typeface="Open Sans" pitchFamily="2" charset="0"/>
              </a:rPr>
              <a:t>RESULTS Values</a:t>
            </a:r>
          </a:p>
        </p:txBody>
      </p:sp>
      <p:sp>
        <p:nvSpPr>
          <p:cNvPr id="2" name="Content Placeholder 1">
            <a:extLst>
              <a:ext uri="{FF2B5EF4-FFF2-40B4-BE49-F238E27FC236}">
                <a16:creationId xmlns:a16="http://schemas.microsoft.com/office/drawing/2014/main" id="{49CEE701-FBA2-758C-86EA-7F893C107FFE}"/>
              </a:ext>
            </a:extLst>
          </p:cNvPr>
          <p:cNvSpPr>
            <a:spLocks noGrp="1"/>
          </p:cNvSpPr>
          <p:nvPr>
            <p:ph idx="1"/>
          </p:nvPr>
        </p:nvSpPr>
        <p:spPr>
          <a:xfrm>
            <a:off x="457200" y="1461631"/>
            <a:ext cx="8356294" cy="3089212"/>
          </a:xfrm>
        </p:spPr>
        <p:txBody>
          <a:bodyPr>
            <a:normAutofit fontScale="32500" lnSpcReduction="20000"/>
          </a:bodyPr>
          <a:lstStyle/>
          <a:p>
            <a:pPr marL="0" indent="0" defTabSz="457189">
              <a:buNone/>
              <a:defRPr/>
            </a:pPr>
            <a:r>
              <a:rPr lang="en-US" sz="5500" dirty="0">
                <a:latin typeface="Open Sans"/>
                <a:ea typeface="Open Sans"/>
                <a:cs typeface="Open Sans"/>
              </a:rPr>
              <a:t>We pledge to create space for all voices, including those of us who are currently experiencing poverty. We will address oppressive behavior in our interactions, families, communities, work, and world. </a:t>
            </a:r>
            <a:endParaRPr lang="en-US" sz="5500" dirty="0"/>
          </a:p>
          <a:p>
            <a:pPr defTabSz="457189">
              <a:defRPr/>
            </a:pPr>
            <a:endParaRPr lang="en-US" sz="5500" dirty="0">
              <a:latin typeface="Open Sans"/>
              <a:ea typeface="Open Sans"/>
              <a:cs typeface="Open Sans"/>
            </a:endParaRPr>
          </a:p>
          <a:p>
            <a:pPr marL="0" indent="0" defTabSz="457189">
              <a:buNone/>
              <a:defRPr/>
            </a:pPr>
            <a:r>
              <a:rPr lang="en-US" sz="5500" dirty="0">
                <a:latin typeface="Open Sans"/>
                <a:ea typeface="Open Sans"/>
                <a:cs typeface="Open Sans"/>
              </a:rPr>
              <a:t>With unearned privilege comes the responsibility to act so the burden to educate and change doesn’t fall solely on those experiencing oppression. When we miss the mark on our values, we will acknowledge our mistake, seek forgiveness, learn, and work together as a community to pursue equity.</a:t>
            </a:r>
          </a:p>
          <a:p>
            <a:pPr marL="0" indent="0" algn="ctr" defTabSz="457189">
              <a:buNone/>
              <a:defRPr/>
            </a:pPr>
            <a:endParaRPr lang="en-US" sz="3200" dirty="0">
              <a:latin typeface="Open Sans"/>
              <a:ea typeface="Open Sans"/>
              <a:cs typeface="Open Sans"/>
            </a:endParaRPr>
          </a:p>
          <a:p>
            <a:pPr marL="0" indent="0" algn="ctr" defTabSz="457189">
              <a:buNone/>
              <a:defRPr/>
            </a:pPr>
            <a:r>
              <a:rPr lang="en-US" sz="7400" b="1" dirty="0">
                <a:latin typeface="Open Sans"/>
                <a:ea typeface="Open Sans"/>
                <a:cs typeface="Open Sans"/>
              </a:rPr>
              <a:t>Read more at: </a:t>
            </a:r>
            <a:r>
              <a:rPr lang="en-US" sz="7400" b="1" u="sng" dirty="0">
                <a:solidFill>
                  <a:schemeClr val="tx2"/>
                </a:solidFill>
                <a:latin typeface="Open Sans"/>
                <a:ea typeface="Open Sans"/>
                <a:cs typeface="Open Sans"/>
              </a:rPr>
              <a:t>results.org/values</a:t>
            </a:r>
            <a:endParaRPr lang="en-US" sz="7400" dirty="0"/>
          </a:p>
        </p:txBody>
      </p:sp>
    </p:spTree>
    <p:extLst>
      <p:ext uri="{BB962C8B-B14F-4D97-AF65-F5344CB8AC3E}">
        <p14:creationId xmlns:p14="http://schemas.microsoft.com/office/powerpoint/2010/main" val="250809247"/>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 of U.S. showing RESULTS' regions of the grassroots network">
            <a:extLst>
              <a:ext uri="{FF2B5EF4-FFF2-40B4-BE49-F238E27FC236}">
                <a16:creationId xmlns:a16="http://schemas.microsoft.com/office/drawing/2014/main" id="{9ACC9A75-0F8E-6EBE-F0FB-F595B3536682}"/>
              </a:ext>
            </a:extLst>
          </p:cNvPr>
          <p:cNvPicPr>
            <a:picLocks noChangeAspect="1"/>
          </p:cNvPicPr>
          <p:nvPr/>
        </p:nvPicPr>
        <p:blipFill>
          <a:blip r:embed="rId3"/>
          <a:srcRect l="27226" t="13360"/>
          <a:stretch/>
        </p:blipFill>
        <p:spPr>
          <a:xfrm>
            <a:off x="1879361" y="978464"/>
            <a:ext cx="5775917" cy="3881873"/>
          </a:xfrm>
          <a:prstGeom prst="rect">
            <a:avLst/>
          </a:prstGeom>
        </p:spPr>
      </p:pic>
      <p:sp>
        <p:nvSpPr>
          <p:cNvPr id="2" name="Title 1">
            <a:extLst>
              <a:ext uri="{FF2B5EF4-FFF2-40B4-BE49-F238E27FC236}">
                <a16:creationId xmlns:a16="http://schemas.microsoft.com/office/drawing/2014/main" id="{14CA7C09-7939-457D-9357-A23C11812FB2}"/>
              </a:ext>
            </a:extLst>
          </p:cNvPr>
          <p:cNvSpPr>
            <a:spLocks noGrp="1"/>
          </p:cNvSpPr>
          <p:nvPr>
            <p:ph type="title"/>
          </p:nvPr>
        </p:nvSpPr>
        <p:spPr/>
        <p:txBody>
          <a:bodyPr>
            <a:normAutofit/>
          </a:bodyPr>
          <a:lstStyle/>
          <a:p>
            <a:r>
              <a:rPr lang="en-US" dirty="0">
                <a:latin typeface="Open Sans"/>
                <a:ea typeface="Open Sans"/>
                <a:cs typeface="Open Sans"/>
              </a:rPr>
              <a:t>U.S. Grassroots Network</a:t>
            </a:r>
          </a:p>
        </p:txBody>
      </p:sp>
      <p:sp>
        <p:nvSpPr>
          <p:cNvPr id="4" name="Slide Number Placeholder 3">
            <a:extLst>
              <a:ext uri="{FF2B5EF4-FFF2-40B4-BE49-F238E27FC236}">
                <a16:creationId xmlns:a16="http://schemas.microsoft.com/office/drawing/2014/main" id="{8D00859C-75CF-99DD-C5E5-B4F47E06865B}"/>
              </a:ext>
            </a:extLst>
          </p:cNvPr>
          <p:cNvSpPr>
            <a:spLocks noGrp="1"/>
          </p:cNvSpPr>
          <p:nvPr>
            <p:ph type="sldNum" sz="quarter" idx="12"/>
          </p:nvPr>
        </p:nvSpPr>
        <p:spPr/>
        <p:txBody>
          <a:bodyPr/>
          <a:lstStyle/>
          <a:p>
            <a:fld id="{307E6868-079E-1649-B8D1-459B42CE4DE3}" type="slidenum">
              <a:rPr lang="en-US" smtClean="0"/>
              <a:t>8</a:t>
            </a:fld>
            <a:endParaRPr lang="en-US"/>
          </a:p>
        </p:txBody>
      </p:sp>
      <p:sp>
        <p:nvSpPr>
          <p:cNvPr id="5" name="TextBox 4">
            <a:extLst>
              <a:ext uri="{FF2B5EF4-FFF2-40B4-BE49-F238E27FC236}">
                <a16:creationId xmlns:a16="http://schemas.microsoft.com/office/drawing/2014/main" id="{B6BBC370-C59D-3B1B-0A05-5603EF8DE56B}"/>
              </a:ext>
            </a:extLst>
          </p:cNvPr>
          <p:cNvSpPr txBox="1"/>
          <p:nvPr/>
        </p:nvSpPr>
        <p:spPr>
          <a:xfrm>
            <a:off x="4835616" y="4619227"/>
            <a:ext cx="3184070" cy="369332"/>
          </a:xfrm>
          <a:prstGeom prst="rect">
            <a:avLst/>
          </a:prstGeom>
          <a:noFill/>
        </p:spPr>
        <p:txBody>
          <a:bodyPr wrap="square">
            <a:spAutoFit/>
          </a:bodyPr>
          <a:lstStyle/>
          <a:p>
            <a:pPr hangingPunct="1">
              <a:defRPr sz="1800">
                <a:solidFill>
                  <a:srgbClr val="000000"/>
                </a:solidFill>
              </a:defRPr>
            </a:pPr>
            <a:r>
              <a:rPr lang="en-US" sz="1800" b="1" dirty="0">
                <a:solidFill>
                  <a:srgbClr val="E41034"/>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results.org/where-we-are/</a:t>
            </a:r>
            <a:endParaRPr lang="en-US" sz="1800" b="1" dirty="0">
              <a:solidFill>
                <a:srgbClr val="E4103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7A25D384-1740-6703-A33B-D75785F66FC2}"/>
              </a:ext>
            </a:extLst>
          </p:cNvPr>
          <p:cNvPicPr>
            <a:picLocks noChangeAspect="1"/>
          </p:cNvPicPr>
          <p:nvPr/>
        </p:nvPicPr>
        <p:blipFill>
          <a:blip r:embed="rId3"/>
          <a:srcRect l="887" t="16702" r="73753" b="6679"/>
          <a:stretch/>
        </p:blipFill>
        <p:spPr>
          <a:xfrm>
            <a:off x="193947" y="2716530"/>
            <a:ext cx="1367590" cy="2332435"/>
          </a:xfrm>
          <a:prstGeom prst="rect">
            <a:avLst/>
          </a:prstGeom>
        </p:spPr>
      </p:pic>
      <p:sp>
        <p:nvSpPr>
          <p:cNvPr id="9" name="Shape 195">
            <a:extLst>
              <a:ext uri="{FF2B5EF4-FFF2-40B4-BE49-F238E27FC236}">
                <a16:creationId xmlns:a16="http://schemas.microsoft.com/office/drawing/2014/main" id="{DCF42C30-33BF-1100-14C7-1E9629485FEA}"/>
              </a:ext>
            </a:extLst>
          </p:cNvPr>
          <p:cNvSpPr txBox="1">
            <a:spLocks/>
          </p:cNvSpPr>
          <p:nvPr/>
        </p:nvSpPr>
        <p:spPr>
          <a:xfrm>
            <a:off x="37171" y="2526207"/>
            <a:ext cx="1681141" cy="273966"/>
          </a:xfrm>
          <a:prstGeom prst="rect">
            <a:avLst/>
          </a:prstGeom>
          <a:ln w="12700">
            <a:miter lim="400000"/>
          </a:ln>
          <a:extLst>
            <a:ext uri="{C572A759-6A51-4108-AA02-DFA0A04FC94B}">
              <ma14:wrappingTextBoxFlag xmlns="" xmlns:ma14="http://schemas.microsoft.com/office/mac/drawingml/2011/main" val="1"/>
            </a:ext>
          </a:extLst>
        </p:spPr>
        <p:txBody>
          <a:bodyPr lIns="65022" tIns="65022" rIns="65022" bIns="65022" anchor="ctr">
            <a:normAutofit fontScale="85000" lnSpcReduction="20000"/>
          </a:bodyPr>
          <a:lstStyle>
            <a:lvl1pPr marL="0" marR="0" indent="0" algn="ctr" defTabSz="321468" rtl="0" latinLnBrk="0">
              <a:lnSpc>
                <a:spcPct val="100000"/>
              </a:lnSpc>
              <a:spcBef>
                <a:spcPts val="0"/>
              </a:spcBef>
              <a:spcAft>
                <a:spcPts val="0"/>
              </a:spcAft>
              <a:buClrTx/>
              <a:buSzTx/>
              <a:buFontTx/>
              <a:buNone/>
              <a:tabLst/>
              <a:defRPr sz="6200" b="0" i="0" u="none" strike="noStrike" cap="none" spc="0" baseline="0">
                <a:ln>
                  <a:noFill/>
                </a:ln>
                <a:solidFill>
                  <a:srgbClr val="58585B"/>
                </a:solidFill>
                <a:uFillTx/>
                <a:latin typeface="Helvetica"/>
                <a:ea typeface="Helvetica"/>
                <a:cs typeface="Helvetica"/>
                <a:sym typeface="Helvetica"/>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9pPr>
          </a:lstStyle>
          <a:p>
            <a:pPr>
              <a:defRPr sz="1800">
                <a:solidFill>
                  <a:srgbClr val="000000"/>
                </a:solidFill>
              </a:defRPr>
            </a:pPr>
            <a:r>
              <a:rPr lang="en-US" sz="1300" b="1">
                <a:solidFill>
                  <a:srgbClr val="E41034"/>
                </a:solidFill>
                <a:latin typeface="Open Sans"/>
                <a:ea typeface="Open Sans"/>
                <a:cs typeface="Open Sans"/>
              </a:rPr>
              <a:t>RESULTS Regions</a:t>
            </a:r>
            <a:endParaRPr lang="en-US" sz="1300">
              <a:solidFill>
                <a:srgbClr val="E41034"/>
              </a:solidFill>
            </a:endParaRPr>
          </a:p>
        </p:txBody>
      </p:sp>
    </p:spTree>
    <p:extLst>
      <p:ext uri="{BB962C8B-B14F-4D97-AF65-F5344CB8AC3E}">
        <p14:creationId xmlns:p14="http://schemas.microsoft.com/office/powerpoint/2010/main" val="2085742220"/>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A7C09-7939-457D-9357-A23C11812FB2}"/>
              </a:ext>
            </a:extLst>
          </p:cNvPr>
          <p:cNvSpPr>
            <a:spLocks noGrp="1"/>
          </p:cNvSpPr>
          <p:nvPr>
            <p:ph type="title"/>
          </p:nvPr>
        </p:nvSpPr>
        <p:spPr>
          <a:xfrm>
            <a:off x="457200" y="298885"/>
            <a:ext cx="7401491" cy="857250"/>
          </a:xfrm>
        </p:spPr>
        <p:txBody>
          <a:bodyPr>
            <a:noAutofit/>
          </a:bodyPr>
          <a:lstStyle/>
          <a:p>
            <a:pPr>
              <a:lnSpc>
                <a:spcPct val="113999"/>
              </a:lnSpc>
            </a:pPr>
            <a:r>
              <a:rPr lang="en-US" dirty="0">
                <a:latin typeface="Open Sans"/>
                <a:ea typeface="Open Sans"/>
                <a:cs typeface="Open Sans"/>
              </a:rPr>
              <a:t>Worldwide Movement</a:t>
            </a:r>
            <a:endParaRPr lang="en-US" sz="2800" dirty="0"/>
          </a:p>
        </p:txBody>
      </p:sp>
      <p:sp>
        <p:nvSpPr>
          <p:cNvPr id="4" name="Slide Number Placeholder 3">
            <a:extLst>
              <a:ext uri="{FF2B5EF4-FFF2-40B4-BE49-F238E27FC236}">
                <a16:creationId xmlns:a16="http://schemas.microsoft.com/office/drawing/2014/main" id="{8D00859C-75CF-99DD-C5E5-B4F47E06865B}"/>
              </a:ext>
            </a:extLst>
          </p:cNvPr>
          <p:cNvSpPr>
            <a:spLocks noGrp="1"/>
          </p:cNvSpPr>
          <p:nvPr>
            <p:ph type="sldNum" sz="quarter" idx="12"/>
          </p:nvPr>
        </p:nvSpPr>
        <p:spPr/>
        <p:txBody>
          <a:bodyPr/>
          <a:lstStyle/>
          <a:p>
            <a:fld id="{307E6868-079E-1649-B8D1-459B42CE4DE3}" type="slidenum">
              <a:rPr lang="en-US" smtClean="0"/>
              <a:t>9</a:t>
            </a:fld>
            <a:endParaRPr lang="en-US"/>
          </a:p>
        </p:txBody>
      </p:sp>
      <p:sp>
        <p:nvSpPr>
          <p:cNvPr id="5" name="TextBox 4">
            <a:extLst>
              <a:ext uri="{FF2B5EF4-FFF2-40B4-BE49-F238E27FC236}">
                <a16:creationId xmlns:a16="http://schemas.microsoft.com/office/drawing/2014/main" id="{B6BBC370-C59D-3B1B-0A05-5603EF8DE56B}"/>
              </a:ext>
            </a:extLst>
          </p:cNvPr>
          <p:cNvSpPr txBox="1"/>
          <p:nvPr/>
        </p:nvSpPr>
        <p:spPr>
          <a:xfrm>
            <a:off x="2963547" y="4582597"/>
            <a:ext cx="3184070" cy="369332"/>
          </a:xfrm>
          <a:prstGeom prst="rect">
            <a:avLst/>
          </a:prstGeom>
          <a:noFill/>
        </p:spPr>
        <p:txBody>
          <a:bodyPr wrap="square">
            <a:spAutoFit/>
          </a:bodyPr>
          <a:lstStyle/>
          <a:p>
            <a:pPr hangingPunct="1">
              <a:defRPr sz="1800">
                <a:solidFill>
                  <a:srgbClr val="000000"/>
                </a:solidFill>
              </a:defRPr>
            </a:pPr>
            <a:r>
              <a:rPr lang="en-US" sz="1800" b="1" dirty="0">
                <a:solidFill>
                  <a:schemeClr val="tx1"/>
                </a:solidFill>
                <a:latin typeface="Open Sans" panose="020B0606030504020204" pitchFamily="34" charset="0"/>
                <a:ea typeface="Open Sans" panose="020B0606030504020204" pitchFamily="34" charset="0"/>
                <a:cs typeface="Open Sans" panose="020B0606030504020204" pitchFamily="34" charset="0"/>
                <a:hlinkClick r:id="rId3"/>
              </a:rPr>
              <a:t>results.org/where-we-are/</a:t>
            </a:r>
            <a:endParaRPr lang="en-US" sz="18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 name="Group 2" descr="World map showing ACTION partners">
            <a:extLst>
              <a:ext uri="{FF2B5EF4-FFF2-40B4-BE49-F238E27FC236}">
                <a16:creationId xmlns:a16="http://schemas.microsoft.com/office/drawing/2014/main" id="{63F24C08-BDDD-F3F3-5C7D-EFEF73686036}"/>
              </a:ext>
            </a:extLst>
          </p:cNvPr>
          <p:cNvGrpSpPr/>
          <p:nvPr/>
        </p:nvGrpSpPr>
        <p:grpSpPr>
          <a:xfrm>
            <a:off x="4559713" y="1307676"/>
            <a:ext cx="3992095" cy="3336740"/>
            <a:chOff x="228600" y="2751210"/>
            <a:chExt cx="3103245" cy="2387261"/>
          </a:xfrm>
        </p:grpSpPr>
        <p:sp>
          <p:nvSpPr>
            <p:cNvPr id="7" name="Shape 195">
              <a:extLst>
                <a:ext uri="{FF2B5EF4-FFF2-40B4-BE49-F238E27FC236}">
                  <a16:creationId xmlns:a16="http://schemas.microsoft.com/office/drawing/2014/main" id="{ACEB96D0-D536-B9F6-247F-6032C9A13235}"/>
                </a:ext>
              </a:extLst>
            </p:cNvPr>
            <p:cNvSpPr txBox="1">
              <a:spLocks/>
            </p:cNvSpPr>
            <p:nvPr/>
          </p:nvSpPr>
          <p:spPr>
            <a:xfrm>
              <a:off x="228600" y="4631292"/>
              <a:ext cx="3100034" cy="507179"/>
            </a:xfrm>
            <a:prstGeom prst="rect">
              <a:avLst/>
            </a:prstGeom>
            <a:ln w="12700">
              <a:miter lim="400000"/>
            </a:ln>
            <a:extLst>
              <a:ext uri="{C572A759-6A51-4108-AA02-DFA0A04FC94B}">
                <ma14:wrappingTextBoxFlag xmlns="" xmlns:ma14="http://schemas.microsoft.com/office/mac/drawingml/2011/main" val="1"/>
              </a:ext>
            </a:extLst>
          </p:spPr>
          <p:txBody>
            <a:bodyPr lIns="65022" tIns="65022" rIns="65022" bIns="65022" anchor="ctr">
              <a:normAutofit/>
            </a:bodyPr>
            <a:lstStyle>
              <a:lvl1pPr marL="0" marR="0" indent="0" algn="ctr" defTabSz="321468" rtl="0" latinLnBrk="0">
                <a:lnSpc>
                  <a:spcPct val="100000"/>
                </a:lnSpc>
                <a:spcBef>
                  <a:spcPts val="0"/>
                </a:spcBef>
                <a:spcAft>
                  <a:spcPts val="0"/>
                </a:spcAft>
                <a:buClrTx/>
                <a:buSzTx/>
                <a:buFontTx/>
                <a:buNone/>
                <a:tabLst/>
                <a:defRPr sz="6200" b="0" i="0" u="none" strike="noStrike" cap="none" spc="0" baseline="0">
                  <a:ln>
                    <a:noFill/>
                  </a:ln>
                  <a:solidFill>
                    <a:srgbClr val="58585B"/>
                  </a:solidFill>
                  <a:uFillTx/>
                  <a:latin typeface="Helvetica"/>
                  <a:ea typeface="Helvetica"/>
                  <a:cs typeface="Helvetica"/>
                  <a:sym typeface="Helvetica"/>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9pPr>
            </a:lstStyle>
            <a:p>
              <a:pPr hangingPunct="1">
                <a:defRPr sz="1800">
                  <a:solidFill>
                    <a:srgbClr val="000000"/>
                  </a:solidFill>
                </a:defRPr>
              </a:pPr>
              <a:r>
                <a:rPr lang="en-US" sz="1800" b="1">
                  <a:solidFill>
                    <a:srgbClr val="000000"/>
                  </a:solidFill>
                  <a:latin typeface="Open Sans" panose="020B0606030504020204" pitchFamily="34" charset="0"/>
                  <a:ea typeface="Open Sans" panose="020B0606030504020204" pitchFamily="34" charset="0"/>
                  <a:cs typeface="Open Sans" panose="020B0606030504020204" pitchFamily="34" charset="0"/>
                </a:rPr>
                <a:t>ACTION Partners</a:t>
              </a:r>
            </a:p>
          </p:txBody>
        </p:sp>
        <p:pic>
          <p:nvPicPr>
            <p:cNvPr id="8" name="Picture 12" descr="Map&#10;&#10;Description automatically generated">
              <a:extLst>
                <a:ext uri="{FF2B5EF4-FFF2-40B4-BE49-F238E27FC236}">
                  <a16:creationId xmlns:a16="http://schemas.microsoft.com/office/drawing/2014/main" id="{47B525E2-8CF8-C147-F3E6-6F82617A3158}"/>
                </a:ext>
              </a:extLst>
            </p:cNvPr>
            <p:cNvPicPr>
              <a:picLocks noChangeAspect="1"/>
            </p:cNvPicPr>
            <p:nvPr/>
          </p:nvPicPr>
          <p:blipFill>
            <a:blip r:embed="rId4"/>
            <a:stretch>
              <a:fillRect/>
            </a:stretch>
          </p:blipFill>
          <p:spPr>
            <a:xfrm>
              <a:off x="228600" y="2751210"/>
              <a:ext cx="3103245" cy="1971630"/>
            </a:xfrm>
            <a:prstGeom prst="rect">
              <a:avLst/>
            </a:prstGeom>
          </p:spPr>
        </p:pic>
      </p:grpSp>
      <p:grpSp>
        <p:nvGrpSpPr>
          <p:cNvPr id="9" name="Group 8" descr="World map showing RESULTS international offices ">
            <a:extLst>
              <a:ext uri="{FF2B5EF4-FFF2-40B4-BE49-F238E27FC236}">
                <a16:creationId xmlns:a16="http://schemas.microsoft.com/office/drawing/2014/main" id="{D62F8DC3-A18D-2C9E-3960-B69832852352}"/>
              </a:ext>
            </a:extLst>
          </p:cNvPr>
          <p:cNvGrpSpPr/>
          <p:nvPr/>
        </p:nvGrpSpPr>
        <p:grpSpPr>
          <a:xfrm>
            <a:off x="488717" y="1343128"/>
            <a:ext cx="3857185" cy="3356833"/>
            <a:chOff x="220209" y="159059"/>
            <a:chExt cx="3113292" cy="2507456"/>
          </a:xfrm>
        </p:grpSpPr>
        <p:sp>
          <p:nvSpPr>
            <p:cNvPr id="10" name="Shape 195">
              <a:extLst>
                <a:ext uri="{FF2B5EF4-FFF2-40B4-BE49-F238E27FC236}">
                  <a16:creationId xmlns:a16="http://schemas.microsoft.com/office/drawing/2014/main" id="{A9BBC84D-E3F9-943D-AEB3-1271E8841829}"/>
                </a:ext>
              </a:extLst>
            </p:cNvPr>
            <p:cNvSpPr txBox="1">
              <a:spLocks/>
            </p:cNvSpPr>
            <p:nvPr/>
          </p:nvSpPr>
          <p:spPr>
            <a:xfrm>
              <a:off x="220209" y="2215783"/>
              <a:ext cx="3113292" cy="450732"/>
            </a:xfrm>
            <a:prstGeom prst="rect">
              <a:avLst/>
            </a:prstGeom>
          </p:spPr>
          <p:txBody>
            <a:bodyPr>
              <a:normAutofit/>
            </a:bodyPr>
            <a:lstStyle>
              <a:lvl1pPr algn="ctr" defTabSz="321468" rtl="0" eaLnBrk="1" latinLnBrk="0" hangingPunct="1">
                <a:spcBef>
                  <a:spcPct val="0"/>
                </a:spcBef>
                <a:buNone/>
                <a:defRPr sz="4400" kern="1200">
                  <a:solidFill>
                    <a:schemeClr val="tx1"/>
                  </a:solidFill>
                  <a:latin typeface="+mj-lt"/>
                  <a:ea typeface="+mj-ea"/>
                  <a:cs typeface="+mj-cs"/>
                </a:defRPr>
              </a:lvl1pPr>
            </a:lstStyle>
            <a:p>
              <a:pPr>
                <a:defRPr sz="1800">
                  <a:solidFill>
                    <a:srgbClr val="000000"/>
                  </a:solidFill>
                </a:defRPr>
              </a:pPr>
              <a:r>
                <a:rPr lang="en-US" sz="18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RESULTS International</a:t>
              </a:r>
            </a:p>
          </p:txBody>
        </p:sp>
        <p:pic>
          <p:nvPicPr>
            <p:cNvPr id="11" name="Picture 13" descr="Map&#10;&#10;Description automatically generated">
              <a:extLst>
                <a:ext uri="{FF2B5EF4-FFF2-40B4-BE49-F238E27FC236}">
                  <a16:creationId xmlns:a16="http://schemas.microsoft.com/office/drawing/2014/main" id="{904E3A68-736E-285A-6E42-D278552219B3}"/>
                </a:ext>
              </a:extLst>
            </p:cNvPr>
            <p:cNvPicPr>
              <a:picLocks noChangeAspect="1"/>
            </p:cNvPicPr>
            <p:nvPr/>
          </p:nvPicPr>
          <p:blipFill>
            <a:blip r:embed="rId5"/>
            <a:stretch>
              <a:fillRect/>
            </a:stretch>
          </p:blipFill>
          <p:spPr>
            <a:xfrm>
              <a:off x="222885" y="159059"/>
              <a:ext cx="3110616" cy="2037041"/>
            </a:xfrm>
            <a:prstGeom prst="rect">
              <a:avLst/>
            </a:prstGeom>
          </p:spPr>
        </p:pic>
      </p:grpSp>
    </p:spTree>
    <p:extLst>
      <p:ext uri="{BB962C8B-B14F-4D97-AF65-F5344CB8AC3E}">
        <p14:creationId xmlns:p14="http://schemas.microsoft.com/office/powerpoint/2010/main" val="1499763434"/>
      </p:ext>
    </p:extLst>
  </p:cSld>
  <p:clrMapOvr>
    <a:masterClrMapping/>
  </p:clrMapOvr>
</p:sld>
</file>

<file path=ppt/theme/theme1.xml><?xml version="1.0" encoding="utf-8"?>
<a:theme xmlns:a="http://schemas.openxmlformats.org/drawingml/2006/main" name="Custom Design">
  <a:themeElements>
    <a:clrScheme name="RESULTS">
      <a:dk1>
        <a:sysClr val="windowText" lastClr="000000"/>
      </a:dk1>
      <a:lt1>
        <a:srgbClr val="FFFFFF"/>
      </a:lt1>
      <a:dk2>
        <a:srgbClr val="D50032"/>
      </a:dk2>
      <a:lt2>
        <a:srgbClr val="F3F0E9"/>
      </a:lt2>
      <a:accent1>
        <a:srgbClr val="29B5CF"/>
      </a:accent1>
      <a:accent2>
        <a:srgbClr val="FFB81C"/>
      </a:accent2>
      <a:accent3>
        <a:srgbClr val="56AB46"/>
      </a:accent3>
      <a:accent4>
        <a:srgbClr val="886BB0"/>
      </a:accent4>
      <a:accent5>
        <a:srgbClr val="C645A4"/>
      </a:accent5>
      <a:accent6>
        <a:srgbClr val="F77024"/>
      </a:accent6>
      <a:hlink>
        <a:srgbClr val="D50032"/>
      </a:hlink>
      <a:folHlink>
        <a:srgbClr val="1E879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9832DD5D-845C-40AD-BFBA-578B836A1331}" vid="{FC6FCF02-BAC4-4886-AF25-B80E097A6730}"/>
    </a:ext>
  </a:extLst>
</a:theme>
</file>

<file path=ppt/theme/theme2.xml><?xml version="1.0" encoding="utf-8"?>
<a:theme xmlns:a="http://schemas.openxmlformats.org/drawingml/2006/main" name="Office Theme">
  <a:themeElements>
    <a:clrScheme name="Custom 1">
      <a:dk1>
        <a:sysClr val="windowText" lastClr="000000"/>
      </a:dk1>
      <a:lt1>
        <a:srgbClr val="FFFFFF"/>
      </a:lt1>
      <a:dk2>
        <a:srgbClr val="D50032"/>
      </a:dk2>
      <a:lt2>
        <a:srgbClr val="F3F0E9"/>
      </a:lt2>
      <a:accent1>
        <a:srgbClr val="29B5CF"/>
      </a:accent1>
      <a:accent2>
        <a:srgbClr val="FFB81C"/>
      </a:accent2>
      <a:accent3>
        <a:srgbClr val="56AB46"/>
      </a:accent3>
      <a:accent4>
        <a:srgbClr val="886BB0"/>
      </a:accent4>
      <a:accent5>
        <a:srgbClr val="C645A4"/>
      </a:accent5>
      <a:accent6>
        <a:srgbClr val="F77024"/>
      </a:accent6>
      <a:hlink>
        <a:srgbClr val="D50032"/>
      </a:hlink>
      <a:folHlink>
        <a:srgbClr val="1E879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9832DD5D-845C-40AD-BFBA-578B836A1331}" vid="{F231D5F6-82B5-41A8-AB3D-1EFD8E85B60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3897f5c-1dcc-4285-afd4-644e20c050a0">
      <Terms xmlns="http://schemas.microsoft.com/office/infopath/2007/PartnerControls"/>
    </lcf76f155ced4ddcb4097134ff3c332f>
    <TaxCatchAll xmlns="302a686a-b3f1-49d2-bef1-7d06a42066f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0220FBF2811404CB2C33AF60E4048DB" ma:contentTypeVersion="11" ma:contentTypeDescription="Create a new document." ma:contentTypeScope="" ma:versionID="6c7ee0b976c76d49da44a8e243058ea1">
  <xsd:schema xmlns:xsd="http://www.w3.org/2001/XMLSchema" xmlns:xs="http://www.w3.org/2001/XMLSchema" xmlns:p="http://schemas.microsoft.com/office/2006/metadata/properties" xmlns:ns2="83897f5c-1dcc-4285-afd4-644e20c050a0" xmlns:ns3="302a686a-b3f1-49d2-bef1-7d06a42066fe" targetNamespace="http://schemas.microsoft.com/office/2006/metadata/properties" ma:root="true" ma:fieldsID="9fb006cad90a2e74ba6aa7cd47abfea1" ns2:_="" ns3:_="">
    <xsd:import namespace="83897f5c-1dcc-4285-afd4-644e20c050a0"/>
    <xsd:import namespace="302a686a-b3f1-49d2-bef1-7d06a42066fe"/>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897f5c-1dcc-4285-afd4-644e20c050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04f1d40-4f8b-488a-ba31-96bb90ef78ff"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2a686a-b3f1-49d2-bef1-7d06a42066fe"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d89521a1-920c-43de-9804-9b797f1508ba}" ma:internalName="TaxCatchAll" ma:showField="CatchAllData" ma:web="302a686a-b3f1-49d2-bef1-7d06a42066f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D3BFE3-120A-4D0C-8A41-240C296CE04B}">
  <ds:schemaRefs>
    <ds:schemaRef ds:uri="http://schemas.microsoft.com/sharepoint/v3/contenttype/forms"/>
  </ds:schemaRefs>
</ds:datastoreItem>
</file>

<file path=customXml/itemProps2.xml><?xml version="1.0" encoding="utf-8"?>
<ds:datastoreItem xmlns:ds="http://schemas.openxmlformats.org/officeDocument/2006/customXml" ds:itemID="{2C1E52F1-4951-4DD9-BF95-3E463086C528}">
  <ds:schemaRefs>
    <ds:schemaRef ds:uri="http://schemas.microsoft.com/office/2006/documentManagement/types"/>
    <ds:schemaRef ds:uri="http://purl.org/dc/terms/"/>
    <ds:schemaRef ds:uri="http://purl.org/dc/dcmitype/"/>
    <ds:schemaRef ds:uri="68d5cfe7-cf92-4fe2-8824-7698196b9c8e"/>
    <ds:schemaRef ds:uri="62c1b4f7-f44e-4711-8ac0-de2bcaab8d9a"/>
    <ds:schemaRef ds:uri="http://schemas.microsoft.com/office/infopath/2007/PartnerControls"/>
    <ds:schemaRef ds:uri="http://www.w3.org/XML/1998/namespace"/>
    <ds:schemaRef ds:uri="http://schemas.openxmlformats.org/package/2006/metadata/core-properties"/>
    <ds:schemaRef ds:uri="http://schemas.microsoft.com/office/2006/metadata/properties"/>
    <ds:schemaRef ds:uri="http://purl.org/dc/elements/1.1/"/>
    <ds:schemaRef ds:uri="83897f5c-1dcc-4285-afd4-644e20c050a0"/>
    <ds:schemaRef ds:uri="302a686a-b3f1-49d2-bef1-7d06a42066fe"/>
  </ds:schemaRefs>
</ds:datastoreItem>
</file>

<file path=customXml/itemProps3.xml><?xml version="1.0" encoding="utf-8"?>
<ds:datastoreItem xmlns:ds="http://schemas.openxmlformats.org/officeDocument/2006/customXml" ds:itemID="{94B85C70-D063-4B75-BFD8-B0D5377AF4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897f5c-1dcc-4285-afd4-644e20c050a0"/>
    <ds:schemaRef ds:uri="302a686a-b3f1-49d2-bef1-7d06a42066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RESULTS PowerPoint presentation template</Template>
  <TotalTime>1269</TotalTime>
  <Words>602</Words>
  <Application>Microsoft Office PowerPoint</Application>
  <PresentationFormat>On-screen Show (16:9)</PresentationFormat>
  <Paragraphs>131</Paragraphs>
  <Slides>35</Slides>
  <Notes>13</Notes>
  <HiddenSlides>0</HiddenSlides>
  <MMClips>0</MMClips>
  <ScaleCrop>false</ScaleCrop>
  <HeadingPairs>
    <vt:vector size="4" baseType="variant">
      <vt:variant>
        <vt:lpstr>Theme</vt:lpstr>
      </vt:variant>
      <vt:variant>
        <vt:i4>2</vt:i4>
      </vt:variant>
      <vt:variant>
        <vt:lpstr>Slide Titles</vt:lpstr>
      </vt:variant>
      <vt:variant>
        <vt:i4>35</vt:i4>
      </vt:variant>
    </vt:vector>
  </HeadingPairs>
  <TitlesOfParts>
    <vt:vector size="37" baseType="lpstr">
      <vt:lpstr>Custom Design</vt:lpstr>
      <vt:lpstr>Office Theme</vt:lpstr>
      <vt:lpstr>New Advocate Orientation</vt:lpstr>
      <vt:lpstr>Welcome!</vt:lpstr>
      <vt:lpstr>Keep in mind…</vt:lpstr>
      <vt:lpstr>Agenda</vt:lpstr>
      <vt:lpstr>PowerPoint Presentation</vt:lpstr>
      <vt:lpstr>PowerPoint Presentation</vt:lpstr>
      <vt:lpstr>RESULTS Values</vt:lpstr>
      <vt:lpstr>U.S. Grassroots Network</vt:lpstr>
      <vt:lpstr>Worldwide Movement</vt:lpstr>
      <vt:lpstr>Experts on Poverty</vt:lpstr>
      <vt:lpstr>RESULTS Fellows</vt:lpstr>
      <vt:lpstr>What’s your “why”?</vt:lpstr>
      <vt:lpstr>Advocacy Strategy</vt:lpstr>
      <vt:lpstr>PowerPoint Presentation</vt:lpstr>
      <vt:lpstr>PowerPoint Presentation</vt:lpstr>
      <vt:lpstr>PowerPoint Presentation</vt:lpstr>
      <vt:lpstr>Advocacy Skill</vt:lpstr>
      <vt:lpstr>Do you know your members of Congress? (MoC)</vt:lpstr>
      <vt:lpstr>PowerPoint Presentation</vt:lpstr>
      <vt:lpstr>PowerPoint Presentation</vt:lpstr>
      <vt:lpstr>The Issues</vt:lpstr>
      <vt:lpstr>PowerPoint Presentation</vt:lpstr>
      <vt:lpstr>Child Tax Credit, Earned Income Tax Credit</vt:lpstr>
      <vt:lpstr>Global Fund to Fight AIDS, TB and Malaria</vt:lpstr>
      <vt:lpstr>Make it personal</vt:lpstr>
      <vt:lpstr>Volunteering</vt:lpstr>
      <vt:lpstr> First 100 Days 2025</vt:lpstr>
      <vt:lpstr>Join the RESULTS New Advocate Training &amp; Action program</vt:lpstr>
      <vt:lpstr>RESULTS Resources</vt:lpstr>
      <vt:lpstr>New Advocate Starter Pack</vt:lpstr>
      <vt:lpstr>Join the movement</vt:lpstr>
      <vt:lpstr>PowerPoint Presentation</vt:lpstr>
      <vt:lpstr>Join RESULTS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Advocate Orientation</dc:title>
  <dc:creator>Safiqa Khimani</dc:creator>
  <cp:lastModifiedBy>Alicia Stromberg</cp:lastModifiedBy>
  <cp:revision>228</cp:revision>
  <dcterms:created xsi:type="dcterms:W3CDTF">2024-02-29T20:33:33Z</dcterms:created>
  <dcterms:modified xsi:type="dcterms:W3CDTF">2025-02-18T16:41:38Z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0x010100B0220FBF2811404CB2C33AF60E4048DB</vt:lpwstr>
  </property>
  <property fmtid="{D5CDD505-2E9C-101B-9397-08002B2CF9AE}" pid="3" name="MediaServiceImageTags">
    <vt:lpwstr/>
  </property>
</Properties>
</file>